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32918400" cy="43891200"/>
  <p:notesSz cx="6950075" cy="9236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CCECFF"/>
    <a:srgbClr val="99CCFF"/>
    <a:srgbClr val="333399"/>
    <a:srgbClr val="000099"/>
    <a:srgbClr val="3399FF"/>
    <a:srgbClr val="FFBF0B"/>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57" d="100"/>
          <a:sy n="57" d="100"/>
        </p:scale>
        <p:origin x="1470" y="4524"/>
      </p:cViewPr>
      <p:guideLst>
        <p:guide orient="horz" pos="13824"/>
        <p:guide pos="912"/>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09"/>
        <p:guide pos="2188"/>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FILESERVER2\Volume_1\Quality_Sys\Methyl%20Mercury\R&amp;D\2011\KBr%20Extraction%20vs%20Distillation\Data%20from%20Branda\MeHg%20Extraction%20and%20Distillation%20May%20and%20July%20Sediment%20results%20combined%20(5).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chartUserShapes" Target="../drawings/drawing2.xml"/><Relationship Id="rId2" Type="http://schemas.openxmlformats.org/officeDocument/2006/relationships/image" Target="../media/image4.png"/><Relationship Id="rId1" Type="http://schemas.openxmlformats.org/officeDocument/2006/relationships/image" Target="../media/image3.png"/><Relationship Id="rId6" Type="http://schemas.openxmlformats.org/officeDocument/2006/relationships/oleObject" Target="file:///\\FILESERVER2\Volume_1\Quality_Sys\Methyl%20Mercury\R&amp;D\2011\KBr%20Extraction%20vs%20Distillation\20110706XW1%20wet%20ES2%20heat%2030min%20with%204ml%20DI%20or%204ml%20DL+0.2ml%20KCl%20then%20KBr%20extraction.xls" TargetMode="External"/><Relationship Id="rId5" Type="http://schemas.openxmlformats.org/officeDocument/2006/relationships/image" Target="../media/image7.png"/><Relationship Id="rId4" Type="http://schemas.openxmlformats.org/officeDocument/2006/relationships/image" Target="../media/image6.png"/></Relationships>
</file>

<file path=ppt/charts/_rels/chart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image" Target="../media/image8.png"/><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chartUserShapes" Target="../drawings/drawing3.xml"/><Relationship Id="rId4" Type="http://schemas.openxmlformats.org/officeDocument/2006/relationships/image" Target="../media/image11.png"/><Relationship Id="rId9" Type="http://schemas.openxmlformats.org/officeDocument/2006/relationships/oleObject" Target="file:///\\FILESERVER2\Volume_1\Quality_Sys\Methyl%20Mercury\R&amp;D\2011\KBr%20Extraction%20vs%20Distillation\20110201%20Test%20of%20KBr%20extraction%20%20then%20distillation%20on%20ES2%20Wet%20bottle%20%238%20recd%20Mar%202008.xls" TargetMode="External"/></Relationships>
</file>

<file path=ppt/charts/_rels/chart4.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8.png"/><Relationship Id="rId7" Type="http://schemas.openxmlformats.org/officeDocument/2006/relationships/image" Target="../media/image21.png"/><Relationship Id="rId2" Type="http://schemas.openxmlformats.org/officeDocument/2006/relationships/image" Target="../media/image17.png"/><Relationship Id="rId1" Type="http://schemas.openxmlformats.org/officeDocument/2006/relationships/image" Target="../media/image16.png"/><Relationship Id="rId6" Type="http://schemas.openxmlformats.org/officeDocument/2006/relationships/image" Target="../media/image20.png"/><Relationship Id="rId5" Type="http://schemas.openxmlformats.org/officeDocument/2006/relationships/image" Target="../media/image12.png"/><Relationship Id="rId4" Type="http://schemas.openxmlformats.org/officeDocument/2006/relationships/image" Target="../media/image19.png"/><Relationship Id="rId9" Type="http://schemas.openxmlformats.org/officeDocument/2006/relationships/oleObject" Target="file:///\\FILESERVER2\Volume_1\Quality_Sys\Methyl%20Mercury\R&amp;D\2011\KBr%20Extraction%20vs%20Distillation\20110201%20Test%20of%20KBr%20extraction%20%20then%20distillation%20on%20ES2%20Wet%20bottle%20%238%20recd%20Mar%202008.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023874541170616"/>
          <c:y val="3.7995707532787207E-2"/>
          <c:w val="0.66455122344793327"/>
          <c:h val="0.77324570882229637"/>
        </c:manualLayout>
      </c:layout>
      <c:scatterChart>
        <c:scatterStyle val="lineMarker"/>
        <c:varyColors val="0"/>
        <c:ser>
          <c:idx val="0"/>
          <c:order val="0"/>
          <c:spPr>
            <a:ln w="28575">
              <a:noFill/>
            </a:ln>
          </c:spPr>
          <c:marker>
            <c:symbol val="diamond"/>
            <c:size val="5"/>
            <c:spPr>
              <a:solidFill>
                <a:srgbClr val="000080"/>
              </a:solidFill>
              <a:ln>
                <a:solidFill>
                  <a:srgbClr val="000080"/>
                </a:solidFill>
                <a:prstDash val="solid"/>
              </a:ln>
            </c:spPr>
          </c:marker>
          <c:trendline>
            <c:spPr>
              <a:ln w="25400">
                <a:solidFill>
                  <a:srgbClr val="000000"/>
                </a:solidFill>
                <a:prstDash val="solid"/>
              </a:ln>
            </c:spPr>
            <c:trendlineType val="linear"/>
            <c:dispRSqr val="1"/>
            <c:dispEq val="1"/>
            <c:trendlineLbl>
              <c:layout>
                <c:manualLayout>
                  <c:x val="6.7610183336423685E-2"/>
                  <c:y val="0.13427642385693964"/>
                </c:manualLayout>
              </c:layout>
              <c:tx>
                <c:rich>
                  <a:bodyPr/>
                  <a:lstStyle/>
                  <a:p>
                    <a:pPr>
                      <a:defRPr sz="1600" b="1" i="0" u="none" strike="noStrike" baseline="0">
                        <a:solidFill>
                          <a:srgbClr val="000000"/>
                        </a:solidFill>
                        <a:latin typeface="Arial"/>
                        <a:ea typeface="Arial"/>
                        <a:cs typeface="Arial"/>
                      </a:defRPr>
                    </a:pPr>
                    <a:r>
                      <a:rPr lang="en-US" baseline="0" dirty="0"/>
                      <a:t>y = 2.00x + 0.08
</a:t>
                    </a:r>
                    <a:endParaRPr lang="en-US" baseline="0" dirty="0" smtClean="0"/>
                  </a:p>
                  <a:p>
                    <a:pPr>
                      <a:defRPr sz="1600" b="1" i="0" u="none" strike="noStrike" baseline="0">
                        <a:solidFill>
                          <a:srgbClr val="000000"/>
                        </a:solidFill>
                        <a:latin typeface="Arial"/>
                        <a:ea typeface="Arial"/>
                        <a:cs typeface="Arial"/>
                      </a:defRPr>
                    </a:pPr>
                    <a:r>
                      <a:rPr lang="en-US" baseline="0" dirty="0" smtClean="0"/>
                      <a:t>R² </a:t>
                    </a:r>
                    <a:r>
                      <a:rPr lang="en-US" baseline="0" dirty="0"/>
                      <a:t>= </a:t>
                    </a:r>
                    <a:r>
                      <a:rPr lang="en-US" baseline="0" dirty="0" smtClean="0"/>
                      <a:t>0.91</a:t>
                    </a:r>
                  </a:p>
                </c:rich>
              </c:tx>
              <c:numFmt formatCode="0.00" sourceLinked="0"/>
              <c:spPr>
                <a:noFill/>
                <a:ln w="25400">
                  <a:noFill/>
                </a:ln>
              </c:spPr>
            </c:trendlineLbl>
          </c:trendline>
          <c:xVal>
            <c:numRef>
              <c:f>'May and July 2007 sed data'!$I$13:$I$231</c:f>
              <c:numCache>
                <c:formatCode>0.00</c:formatCode>
                <c:ptCount val="219"/>
                <c:pt idx="0">
                  <c:v>9.08</c:v>
                </c:pt>
                <c:pt idx="1">
                  <c:v>9.4500000000000028</c:v>
                </c:pt>
                <c:pt idx="2">
                  <c:v>9.51</c:v>
                </c:pt>
                <c:pt idx="3">
                  <c:v>9.83</c:v>
                </c:pt>
                <c:pt idx="4" formatCode="0.000">
                  <c:v>0.85100000000000053</c:v>
                </c:pt>
                <c:pt idx="5" formatCode="0.000">
                  <c:v>0.54600000000000004</c:v>
                </c:pt>
                <c:pt idx="6" formatCode="0.000">
                  <c:v>0.80700000000000005</c:v>
                </c:pt>
                <c:pt idx="7">
                  <c:v>1.1289242116564466</c:v>
                </c:pt>
                <c:pt idx="8">
                  <c:v>1.4037966002800548</c:v>
                </c:pt>
                <c:pt idx="9">
                  <c:v>1.3583993616192709</c:v>
                </c:pt>
                <c:pt idx="10">
                  <c:v>1.8715369661897761</c:v>
                </c:pt>
                <c:pt idx="11">
                  <c:v>2.268960556710967</c:v>
                </c:pt>
                <c:pt idx="12">
                  <c:v>3.2992038720822552</c:v>
                </c:pt>
                <c:pt idx="13">
                  <c:v>1.5849796668082561</c:v>
                </c:pt>
                <c:pt idx="14">
                  <c:v>2.2683172921797587</c:v>
                </c:pt>
                <c:pt idx="15">
                  <c:v>4.6854615115310452</c:v>
                </c:pt>
                <c:pt idx="16">
                  <c:v>9.16</c:v>
                </c:pt>
                <c:pt idx="17">
                  <c:v>7.7189146104917388</c:v>
                </c:pt>
                <c:pt idx="18">
                  <c:v>9.3951641061401805</c:v>
                </c:pt>
                <c:pt idx="19" formatCode="0.0">
                  <c:v>20.499461122930242</c:v>
                </c:pt>
                <c:pt idx="20" formatCode="0.0">
                  <c:v>22.928797340027749</c:v>
                </c:pt>
                <c:pt idx="21" formatCode="0.0">
                  <c:v>10.515349079462357</c:v>
                </c:pt>
                <c:pt idx="22" formatCode="0.0">
                  <c:v>14.916288489935631</c:v>
                </c:pt>
                <c:pt idx="23" formatCode="0.0">
                  <c:v>19.184642243784069</c:v>
                </c:pt>
                <c:pt idx="24">
                  <c:v>8.4468063487629728</c:v>
                </c:pt>
                <c:pt idx="25">
                  <c:v>2.802088951056362</c:v>
                </c:pt>
                <c:pt idx="26">
                  <c:v>2.4448870895779242</c:v>
                </c:pt>
                <c:pt idx="27">
                  <c:v>2.3437809286394602</c:v>
                </c:pt>
                <c:pt idx="28">
                  <c:v>1.4603148189689048</c:v>
                </c:pt>
                <c:pt idx="29">
                  <c:v>2.6195643241575142</c:v>
                </c:pt>
                <c:pt idx="30">
                  <c:v>3.0125233860324352</c:v>
                </c:pt>
                <c:pt idx="31">
                  <c:v>2.0108886913262261</c:v>
                </c:pt>
                <c:pt idx="32">
                  <c:v>2.6030706624443476</c:v>
                </c:pt>
                <c:pt idx="33" formatCode="0.0">
                  <c:v>11.456303123000065</c:v>
                </c:pt>
                <c:pt idx="34" formatCode="0.0">
                  <c:v>11.492823834399864</c:v>
                </c:pt>
                <c:pt idx="35">
                  <c:v>6.5018488086006894</c:v>
                </c:pt>
                <c:pt idx="36">
                  <c:v>2.6213494184545425</c:v>
                </c:pt>
                <c:pt idx="37">
                  <c:v>2.3860498567904345</c:v>
                </c:pt>
                <c:pt idx="38">
                  <c:v>2.6281225620030351</c:v>
                </c:pt>
                <c:pt idx="39">
                  <c:v>9.1618857086902921</c:v>
                </c:pt>
                <c:pt idx="40">
                  <c:v>8.538719205648297</c:v>
                </c:pt>
                <c:pt idx="41">
                  <c:v>7.3202721447796808</c:v>
                </c:pt>
                <c:pt idx="42">
                  <c:v>8.1844479735986706</c:v>
                </c:pt>
                <c:pt idx="43">
                  <c:v>8.9343308768018517</c:v>
                </c:pt>
                <c:pt idx="44">
                  <c:v>9.0819232459474417</c:v>
                </c:pt>
                <c:pt idx="45">
                  <c:v>9.4924221794997727</c:v>
                </c:pt>
                <c:pt idx="46" formatCode="0.000">
                  <c:v>0.13447084328952413</c:v>
                </c:pt>
                <c:pt idx="47" formatCode="0.000">
                  <c:v>0.20308317589248803</c:v>
                </c:pt>
                <c:pt idx="48" formatCode="0.000">
                  <c:v>0.26496735565396584</c:v>
                </c:pt>
                <c:pt idx="49" formatCode="0.000">
                  <c:v>0.19554168068529079</c:v>
                </c:pt>
                <c:pt idx="50" formatCode="0.000">
                  <c:v>0.22672964672800891</c:v>
                </c:pt>
                <c:pt idx="51" formatCode="0.000">
                  <c:v>0.13063735173347379</c:v>
                </c:pt>
                <c:pt idx="52" formatCode="0.0000">
                  <c:v>8.7951067832625393E-2</c:v>
                </c:pt>
                <c:pt idx="53" formatCode="0.000">
                  <c:v>0.10058107529679615</c:v>
                </c:pt>
                <c:pt idx="54" formatCode="0.0000">
                  <c:v>5.1106888857500594E-2</c:v>
                </c:pt>
                <c:pt idx="55" formatCode="0.0000">
                  <c:v>4.7825384690008722E-2</c:v>
                </c:pt>
                <c:pt idx="56" formatCode="0.000">
                  <c:v>0.23157318314885347</c:v>
                </c:pt>
                <c:pt idx="57" formatCode="0.000">
                  <c:v>0.25744816707302892</c:v>
                </c:pt>
                <c:pt idx="58" formatCode="0.000">
                  <c:v>0.49100000000000033</c:v>
                </c:pt>
                <c:pt idx="59" formatCode="0.000">
                  <c:v>0.61500000000000055</c:v>
                </c:pt>
                <c:pt idx="60">
                  <c:v>2.1689852442113766</c:v>
                </c:pt>
                <c:pt idx="61">
                  <c:v>2.1779529848261268</c:v>
                </c:pt>
                <c:pt idx="62" formatCode="0.000">
                  <c:v>0.97919903730774971</c:v>
                </c:pt>
                <c:pt idx="63" formatCode="0.000">
                  <c:v>0.94699999999999995</c:v>
                </c:pt>
                <c:pt idx="64" formatCode="0.000">
                  <c:v>0.85600000000000054</c:v>
                </c:pt>
                <c:pt idx="65" formatCode="0.000">
                  <c:v>0.8778692916980807</c:v>
                </c:pt>
                <c:pt idx="66" formatCode="0.000">
                  <c:v>0.40500000000000008</c:v>
                </c:pt>
                <c:pt idx="67" formatCode="0.000">
                  <c:v>0.21048229926108994</c:v>
                </c:pt>
                <c:pt idx="68" formatCode="0.000">
                  <c:v>0.2161734352947319</c:v>
                </c:pt>
                <c:pt idx="69" formatCode="0.000">
                  <c:v>0.14113862333207561</c:v>
                </c:pt>
                <c:pt idx="70" formatCode="0.000">
                  <c:v>0.1144073678447674</c:v>
                </c:pt>
                <c:pt idx="71" formatCode="0.000">
                  <c:v>0.84478203129339979</c:v>
                </c:pt>
                <c:pt idx="72" formatCode="0.000">
                  <c:v>0.89609639677386488</c:v>
                </c:pt>
                <c:pt idx="73">
                  <c:v>1.3390911485061097</c:v>
                </c:pt>
                <c:pt idx="74">
                  <c:v>1.3759096612770798</c:v>
                </c:pt>
                <c:pt idx="75">
                  <c:v>3.4471750040747344</c:v>
                </c:pt>
                <c:pt idx="76">
                  <c:v>2.4045173013697791</c:v>
                </c:pt>
                <c:pt idx="77">
                  <c:v>1.3852989502817485</c:v>
                </c:pt>
                <c:pt idx="78" formatCode="0.000">
                  <c:v>0.51322354579363738</c:v>
                </c:pt>
                <c:pt idx="79" formatCode="0.000">
                  <c:v>0.54655096955726779</c:v>
                </c:pt>
                <c:pt idx="80" formatCode="0.000">
                  <c:v>0.33600771185985545</c:v>
                </c:pt>
                <c:pt idx="81" formatCode="0.000">
                  <c:v>0.42213198350505382</c:v>
                </c:pt>
                <c:pt idx="82" formatCode="0.000">
                  <c:v>0.23582343938893841</c:v>
                </c:pt>
                <c:pt idx="83" formatCode="0.000">
                  <c:v>0.4126810289647958</c:v>
                </c:pt>
                <c:pt idx="84" formatCode="0.000">
                  <c:v>0.7031164421364986</c:v>
                </c:pt>
                <c:pt idx="85" formatCode="0.000">
                  <c:v>0.66064013153412871</c:v>
                </c:pt>
                <c:pt idx="86" formatCode="0.000">
                  <c:v>0.70996639213796153</c:v>
                </c:pt>
                <c:pt idx="87" formatCode="0.000">
                  <c:v>0.72472373510935473</c:v>
                </c:pt>
                <c:pt idx="88">
                  <c:v>1.861363555619685</c:v>
                </c:pt>
                <c:pt idx="89">
                  <c:v>1.4419049201689478</c:v>
                </c:pt>
                <c:pt idx="90" formatCode="0.000">
                  <c:v>0.7869683046953081</c:v>
                </c:pt>
                <c:pt idx="91" formatCode="0.000">
                  <c:v>0.63171854285705553</c:v>
                </c:pt>
                <c:pt idx="92" formatCode="0.000">
                  <c:v>0.69304288576947781</c:v>
                </c:pt>
                <c:pt idx="93" formatCode="0.000">
                  <c:v>0.43003803074282282</c:v>
                </c:pt>
                <c:pt idx="94" formatCode="0.000">
                  <c:v>0.26515960829364782</c:v>
                </c:pt>
                <c:pt idx="95" formatCode="0.000">
                  <c:v>0.1950333465757369</c:v>
                </c:pt>
                <c:pt idx="96">
                  <c:v>8.0342549168638904</c:v>
                </c:pt>
                <c:pt idx="97">
                  <c:v>7.8182872074694245</c:v>
                </c:pt>
                <c:pt idx="98">
                  <c:v>8.3273722535159056</c:v>
                </c:pt>
                <c:pt idx="99" formatCode="0.0">
                  <c:v>10.976228888452749</c:v>
                </c:pt>
                <c:pt idx="100" formatCode="0.0">
                  <c:v>13.038989496137578</c:v>
                </c:pt>
                <c:pt idx="101" formatCode="0.0">
                  <c:v>14.498579138071699</c:v>
                </c:pt>
                <c:pt idx="102" formatCode="0.0">
                  <c:v>17.64337687560425</c:v>
                </c:pt>
                <c:pt idx="103" formatCode="0.0">
                  <c:v>23.31505128299705</c:v>
                </c:pt>
                <c:pt idx="104" formatCode="0.0">
                  <c:v>23.274031918588957</c:v>
                </c:pt>
                <c:pt idx="105" formatCode="0.0">
                  <c:v>20.49973023888165</c:v>
                </c:pt>
                <c:pt idx="106" formatCode="0.0">
                  <c:v>18.047525096905229</c:v>
                </c:pt>
                <c:pt idx="107" formatCode="0.000">
                  <c:v>0.32881515928459554</c:v>
                </c:pt>
                <c:pt idx="108" formatCode="0.000">
                  <c:v>0.80654211734056069</c:v>
                </c:pt>
                <c:pt idx="109">
                  <c:v>2.9854763005850677</c:v>
                </c:pt>
                <c:pt idx="110">
                  <c:v>3.2766157543444101</c:v>
                </c:pt>
                <c:pt idx="111">
                  <c:v>1.476</c:v>
                </c:pt>
                <c:pt idx="112" formatCode="0.000">
                  <c:v>0.22600000000000006</c:v>
                </c:pt>
                <c:pt idx="113" formatCode="0.0">
                  <c:v>18.34</c:v>
                </c:pt>
                <c:pt idx="114" formatCode="0.0">
                  <c:v>12.67</c:v>
                </c:pt>
                <c:pt idx="115" formatCode="0.0">
                  <c:v>12.54</c:v>
                </c:pt>
                <c:pt idx="116" formatCode="0.0000">
                  <c:v>5.3600000000000002E-2</c:v>
                </c:pt>
                <c:pt idx="117">
                  <c:v>7.0430000000000001</c:v>
                </c:pt>
                <c:pt idx="118" formatCode="0.000">
                  <c:v>0.23100000000000001</c:v>
                </c:pt>
                <c:pt idx="119" formatCode="0.000">
                  <c:v>0.36000000000000026</c:v>
                </c:pt>
                <c:pt idx="120" formatCode="0.0">
                  <c:v>16.71</c:v>
                </c:pt>
                <c:pt idx="121">
                  <c:v>2.794</c:v>
                </c:pt>
                <c:pt idx="122">
                  <c:v>8.2640000000000011</c:v>
                </c:pt>
                <c:pt idx="123">
                  <c:v>5.1679999999999948</c:v>
                </c:pt>
                <c:pt idx="124" formatCode="0.000">
                  <c:v>0.85300000000000054</c:v>
                </c:pt>
                <c:pt idx="125" formatCode="0.000">
                  <c:v>0.38500000000000034</c:v>
                </c:pt>
                <c:pt idx="126">
                  <c:v>5.7439999999999998</c:v>
                </c:pt>
                <c:pt idx="127" formatCode="0.0">
                  <c:v>10.17</c:v>
                </c:pt>
                <c:pt idx="128">
                  <c:v>2.5099999999999998</c:v>
                </c:pt>
                <c:pt idx="129" formatCode="0.0">
                  <c:v>18.84</c:v>
                </c:pt>
                <c:pt idx="130">
                  <c:v>9.4650000000000105</c:v>
                </c:pt>
                <c:pt idx="131">
                  <c:v>3.88</c:v>
                </c:pt>
                <c:pt idx="132">
                  <c:v>8.09</c:v>
                </c:pt>
                <c:pt idx="133" formatCode="0.0">
                  <c:v>15.3</c:v>
                </c:pt>
                <c:pt idx="134">
                  <c:v>1.35</c:v>
                </c:pt>
                <c:pt idx="135" formatCode="0.000">
                  <c:v>0.76600000000000068</c:v>
                </c:pt>
                <c:pt idx="136" formatCode="0.000">
                  <c:v>0.38000000000000034</c:v>
                </c:pt>
                <c:pt idx="137" formatCode="0.000">
                  <c:v>0.13800000000000001</c:v>
                </c:pt>
                <c:pt idx="138" formatCode="0.000">
                  <c:v>0.68200000000000049</c:v>
                </c:pt>
                <c:pt idx="139">
                  <c:v>2.4099999999999997</c:v>
                </c:pt>
                <c:pt idx="140">
                  <c:v>1.27</c:v>
                </c:pt>
                <c:pt idx="141" formatCode="0.000">
                  <c:v>0.23</c:v>
                </c:pt>
                <c:pt idx="142" formatCode="0.000">
                  <c:v>0.83100000000000052</c:v>
                </c:pt>
                <c:pt idx="145" formatCode="0.0">
                  <c:v>13.0921867827248</c:v>
                </c:pt>
                <c:pt idx="146" formatCode="0.0">
                  <c:v>14.283088491180568</c:v>
                </c:pt>
                <c:pt idx="147" formatCode="0.0">
                  <c:v>14.424332583399496</c:v>
                </c:pt>
                <c:pt idx="148" formatCode="0.0">
                  <c:v>16.66579833495193</c:v>
                </c:pt>
                <c:pt idx="149" formatCode="0.0">
                  <c:v>18.085565379210596</c:v>
                </c:pt>
                <c:pt idx="150" formatCode="0.0">
                  <c:v>12.856661526638629</c:v>
                </c:pt>
                <c:pt idx="151" formatCode="0.0">
                  <c:v>13.447675536882334</c:v>
                </c:pt>
                <c:pt idx="152" formatCode="0.0">
                  <c:v>14.826032980442909</c:v>
                </c:pt>
                <c:pt idx="153" formatCode="0.0">
                  <c:v>15.05920729587117</c:v>
                </c:pt>
                <c:pt idx="154" formatCode="0.0">
                  <c:v>17.7607317483942</c:v>
                </c:pt>
                <c:pt idx="155" formatCode="0.0">
                  <c:v>11.821157114132523</c:v>
                </c:pt>
                <c:pt idx="156" formatCode="0.0">
                  <c:v>10.643884923168034</c:v>
                </c:pt>
                <c:pt idx="157" formatCode="0.0">
                  <c:v>11.239932711061902</c:v>
                </c:pt>
                <c:pt idx="158">
                  <c:v>9.9423680757669732</c:v>
                </c:pt>
                <c:pt idx="159" formatCode="0.0">
                  <c:v>11.04126539653433</c:v>
                </c:pt>
                <c:pt idx="160" formatCode="0.0">
                  <c:v>11.070488237783367</c:v>
                </c:pt>
                <c:pt idx="161" formatCode="0.000">
                  <c:v>0.61812964821294292</c:v>
                </c:pt>
                <c:pt idx="162" formatCode="0.000">
                  <c:v>0.59078334485387263</c:v>
                </c:pt>
                <c:pt idx="163" formatCode="0.000">
                  <c:v>0.7238218381593039</c:v>
                </c:pt>
                <c:pt idx="164">
                  <c:v>3.4099999999999997</c:v>
                </c:pt>
                <c:pt idx="165" formatCode="0.0">
                  <c:v>13.3</c:v>
                </c:pt>
                <c:pt idx="166">
                  <c:v>6</c:v>
                </c:pt>
                <c:pt idx="167">
                  <c:v>9.8800000000000008</c:v>
                </c:pt>
                <c:pt idx="168" formatCode="0.0">
                  <c:v>10.3</c:v>
                </c:pt>
                <c:pt idx="169">
                  <c:v>1.3900000000000001</c:v>
                </c:pt>
                <c:pt idx="170">
                  <c:v>6.09</c:v>
                </c:pt>
                <c:pt idx="171" formatCode="0.0">
                  <c:v>14.3</c:v>
                </c:pt>
                <c:pt idx="172" formatCode="0.0">
                  <c:v>15.1</c:v>
                </c:pt>
                <c:pt idx="173" formatCode="0.0">
                  <c:v>15.7</c:v>
                </c:pt>
                <c:pt idx="174" formatCode="0.0000">
                  <c:v>6.5300000000000039E-2</c:v>
                </c:pt>
                <c:pt idx="175" formatCode="0.000">
                  <c:v>0.61800000000000055</c:v>
                </c:pt>
                <c:pt idx="176" formatCode="0.000">
                  <c:v>0.62600000000000056</c:v>
                </c:pt>
                <c:pt idx="177" formatCode="0.000">
                  <c:v>0.26900000000000002</c:v>
                </c:pt>
                <c:pt idx="178" formatCode="0.000">
                  <c:v>0.15400000000000014</c:v>
                </c:pt>
                <c:pt idx="179" formatCode="0.000">
                  <c:v>0.80800000000000005</c:v>
                </c:pt>
                <c:pt idx="180" formatCode="0.000">
                  <c:v>0.26900000000000002</c:v>
                </c:pt>
                <c:pt idx="181" formatCode="0.0000">
                  <c:v>6.1400000000000017E-2</c:v>
                </c:pt>
                <c:pt idx="182">
                  <c:v>1.3900000000000001</c:v>
                </c:pt>
                <c:pt idx="183" formatCode="0.000">
                  <c:v>0.38700000000000034</c:v>
                </c:pt>
                <c:pt idx="184" formatCode="0.0">
                  <c:v>22.2</c:v>
                </c:pt>
                <c:pt idx="185" formatCode="0.0">
                  <c:v>10.200000000000001</c:v>
                </c:pt>
                <c:pt idx="186">
                  <c:v>3.62</c:v>
                </c:pt>
                <c:pt idx="187">
                  <c:v>1.84</c:v>
                </c:pt>
                <c:pt idx="188" formatCode="0.0">
                  <c:v>31.8</c:v>
                </c:pt>
                <c:pt idx="189" formatCode="0.0">
                  <c:v>13.1</c:v>
                </c:pt>
                <c:pt idx="190" formatCode="0.0">
                  <c:v>14.4</c:v>
                </c:pt>
                <c:pt idx="191" formatCode="0.0">
                  <c:v>14.2</c:v>
                </c:pt>
                <c:pt idx="192" formatCode="0.000">
                  <c:v>0.15900000000000014</c:v>
                </c:pt>
                <c:pt idx="193" formatCode="0.0000">
                  <c:v>3.7000000000000019E-2</c:v>
                </c:pt>
                <c:pt idx="194" formatCode="0.0">
                  <c:v>13.5</c:v>
                </c:pt>
                <c:pt idx="195" formatCode="0.000">
                  <c:v>0.41400000000000026</c:v>
                </c:pt>
                <c:pt idx="196" formatCode="0.000">
                  <c:v>0.17500000000000004</c:v>
                </c:pt>
                <c:pt idx="197">
                  <c:v>3.98</c:v>
                </c:pt>
                <c:pt idx="198" formatCode="0.0">
                  <c:v>22.4</c:v>
                </c:pt>
                <c:pt idx="199">
                  <c:v>6.4700000000000024</c:v>
                </c:pt>
                <c:pt idx="200">
                  <c:v>1.51</c:v>
                </c:pt>
                <c:pt idx="201" formatCode="0.000">
                  <c:v>0.27500000000000002</c:v>
                </c:pt>
                <c:pt idx="202">
                  <c:v>8.7900000000000009</c:v>
                </c:pt>
                <c:pt idx="203">
                  <c:v>4.1899999999999995</c:v>
                </c:pt>
                <c:pt idx="204" formatCode="0.0">
                  <c:v>10.8</c:v>
                </c:pt>
                <c:pt idx="205">
                  <c:v>1.7300000000000004</c:v>
                </c:pt>
                <c:pt idx="206">
                  <c:v>1.6400000000000001</c:v>
                </c:pt>
                <c:pt idx="207" formatCode="0.000">
                  <c:v>0.30300000000000032</c:v>
                </c:pt>
                <c:pt idx="208" formatCode="0.0">
                  <c:v>21.8</c:v>
                </c:pt>
                <c:pt idx="209">
                  <c:v>7.25</c:v>
                </c:pt>
                <c:pt idx="210">
                  <c:v>4.95</c:v>
                </c:pt>
                <c:pt idx="211" formatCode="0.000">
                  <c:v>0.76600000000000068</c:v>
                </c:pt>
                <c:pt idx="212" formatCode="0.000">
                  <c:v>0.95700000000000052</c:v>
                </c:pt>
                <c:pt idx="213" formatCode="0.000">
                  <c:v>0.14200000000000004</c:v>
                </c:pt>
                <c:pt idx="214" formatCode="0.000">
                  <c:v>0.52900000000000003</c:v>
                </c:pt>
                <c:pt idx="215" formatCode="0.000">
                  <c:v>0.28000000000000008</c:v>
                </c:pt>
                <c:pt idx="216">
                  <c:v>1.29</c:v>
                </c:pt>
                <c:pt idx="217" formatCode="0.000">
                  <c:v>0.55500000000000005</c:v>
                </c:pt>
                <c:pt idx="218" formatCode="0.000">
                  <c:v>0.74400000000000055</c:v>
                </c:pt>
              </c:numCache>
            </c:numRef>
          </c:xVal>
          <c:yVal>
            <c:numRef>
              <c:f>'May and July 2007 sed data'!$K$13:$K$231</c:f>
              <c:numCache>
                <c:formatCode>0.0</c:formatCode>
                <c:ptCount val="219"/>
                <c:pt idx="0">
                  <c:v>15.7</c:v>
                </c:pt>
                <c:pt idx="1">
                  <c:v>17.399999999999999</c:v>
                </c:pt>
                <c:pt idx="2">
                  <c:v>15.2</c:v>
                </c:pt>
                <c:pt idx="3">
                  <c:v>15.5</c:v>
                </c:pt>
                <c:pt idx="4" formatCode="0.000">
                  <c:v>0.91300000000000003</c:v>
                </c:pt>
                <c:pt idx="5" formatCode="0.000">
                  <c:v>0.6860000000000005</c:v>
                </c:pt>
                <c:pt idx="6" formatCode="0.000">
                  <c:v>0.74300000000000055</c:v>
                </c:pt>
                <c:pt idx="7" formatCode="0.00">
                  <c:v>2.68</c:v>
                </c:pt>
                <c:pt idx="8" formatCode="0.00">
                  <c:v>1.9238221471594377</c:v>
                </c:pt>
                <c:pt idx="9" formatCode="0.00">
                  <c:v>2.6622968892827532</c:v>
                </c:pt>
                <c:pt idx="10" formatCode="0.00">
                  <c:v>2.21</c:v>
                </c:pt>
                <c:pt idx="11" formatCode="0.00">
                  <c:v>3.8951035011723398</c:v>
                </c:pt>
                <c:pt idx="12" formatCode="0.00">
                  <c:v>4.7290441912607584</c:v>
                </c:pt>
                <c:pt idx="13" formatCode="0.00">
                  <c:v>2.8904112359909941</c:v>
                </c:pt>
                <c:pt idx="14" formatCode="0.00">
                  <c:v>3.6871337477447867</c:v>
                </c:pt>
                <c:pt idx="15">
                  <c:v>11.302543907056329</c:v>
                </c:pt>
                <c:pt idx="16">
                  <c:v>16.41793714282484</c:v>
                </c:pt>
                <c:pt idx="17">
                  <c:v>16.944894573366756</c:v>
                </c:pt>
                <c:pt idx="18">
                  <c:v>19.80950497472481</c:v>
                </c:pt>
                <c:pt idx="19">
                  <c:v>39.776666926645881</c:v>
                </c:pt>
                <c:pt idx="20">
                  <c:v>51.37930679914362</c:v>
                </c:pt>
                <c:pt idx="21">
                  <c:v>25.604136020560006</c:v>
                </c:pt>
                <c:pt idx="22">
                  <c:v>28.9</c:v>
                </c:pt>
                <c:pt idx="23">
                  <c:v>29.990259359765588</c:v>
                </c:pt>
                <c:pt idx="24">
                  <c:v>14.403654338560427</c:v>
                </c:pt>
                <c:pt idx="25" formatCode="0.00">
                  <c:v>7.9963554865808639</c:v>
                </c:pt>
                <c:pt idx="26" formatCode="0.00">
                  <c:v>4.0749695397155845</c:v>
                </c:pt>
                <c:pt idx="27" formatCode="0.00">
                  <c:v>4.572639658314797</c:v>
                </c:pt>
                <c:pt idx="28" formatCode="0.00">
                  <c:v>3.4078643408570146</c:v>
                </c:pt>
                <c:pt idx="29" formatCode="0.00">
                  <c:v>7.3613876185655656</c:v>
                </c:pt>
                <c:pt idx="30" formatCode="0.00">
                  <c:v>6.9685414502265397</c:v>
                </c:pt>
                <c:pt idx="31" formatCode="0.00">
                  <c:v>4.9023049216601828</c:v>
                </c:pt>
                <c:pt idx="32" formatCode="0.00">
                  <c:v>7.4682979525393174</c:v>
                </c:pt>
                <c:pt idx="33">
                  <c:v>34.537542034636246</c:v>
                </c:pt>
                <c:pt idx="34">
                  <c:v>29.597699160916267</c:v>
                </c:pt>
                <c:pt idx="35">
                  <c:v>16.100147200664214</c:v>
                </c:pt>
                <c:pt idx="36" formatCode="0.00">
                  <c:v>6.75</c:v>
                </c:pt>
                <c:pt idx="37" formatCode="0.00">
                  <c:v>6.6712230543977808</c:v>
                </c:pt>
                <c:pt idx="38" formatCode="0.00">
                  <c:v>7.1123718463140406</c:v>
                </c:pt>
                <c:pt idx="39">
                  <c:v>16.779310285202577</c:v>
                </c:pt>
                <c:pt idx="40">
                  <c:v>18.284912225560827</c:v>
                </c:pt>
                <c:pt idx="41">
                  <c:v>21.88955760355876</c:v>
                </c:pt>
                <c:pt idx="42">
                  <c:v>15.052000186529964</c:v>
                </c:pt>
                <c:pt idx="43">
                  <c:v>24.261576680446829</c:v>
                </c:pt>
                <c:pt idx="44">
                  <c:v>17.698957569060045</c:v>
                </c:pt>
                <c:pt idx="45">
                  <c:v>20.574182214016993</c:v>
                </c:pt>
                <c:pt idx="46" formatCode="0.000">
                  <c:v>0.24310413033835843</c:v>
                </c:pt>
                <c:pt idx="47" formatCode="0.000">
                  <c:v>0.44748068119625822</c:v>
                </c:pt>
                <c:pt idx="48" formatCode="0.000">
                  <c:v>0.39435401675135812</c:v>
                </c:pt>
                <c:pt idx="49" formatCode="0.000">
                  <c:v>0.30633463399162464</c:v>
                </c:pt>
                <c:pt idx="50" formatCode="0.000">
                  <c:v>0.32692139478938548</c:v>
                </c:pt>
                <c:pt idx="51" formatCode="0.000">
                  <c:v>0.19316486492091534</c:v>
                </c:pt>
                <c:pt idx="52" formatCode="0.000">
                  <c:v>0.114447672473926</c:v>
                </c:pt>
                <c:pt idx="53" formatCode="0.000">
                  <c:v>0.13797186349002841</c:v>
                </c:pt>
                <c:pt idx="54" formatCode="0.0000">
                  <c:v>8.9929232606731344E-2</c:v>
                </c:pt>
                <c:pt idx="55" formatCode="0.0000">
                  <c:v>9.6941950812206856E-2</c:v>
                </c:pt>
                <c:pt idx="56" formatCode="0.000">
                  <c:v>0.33967612189623148</c:v>
                </c:pt>
                <c:pt idx="57" formatCode="0.000">
                  <c:v>0.30056126800381977</c:v>
                </c:pt>
                <c:pt idx="58" formatCode="0.000">
                  <c:v>0.66200000000000081</c:v>
                </c:pt>
                <c:pt idx="59" formatCode="0.000">
                  <c:v>0.80300000000000005</c:v>
                </c:pt>
                <c:pt idx="60" formatCode="0.00">
                  <c:v>3.3222218540303645</c:v>
                </c:pt>
                <c:pt idx="61" formatCode="0.00">
                  <c:v>2.869392095654264</c:v>
                </c:pt>
                <c:pt idx="62" formatCode="0.00">
                  <c:v>1.9525755429431484</c:v>
                </c:pt>
                <c:pt idx="63" formatCode="0.00">
                  <c:v>1.22</c:v>
                </c:pt>
                <c:pt idx="64" formatCode="0.00">
                  <c:v>1.6880404540443357</c:v>
                </c:pt>
                <c:pt idx="65" formatCode="0.00">
                  <c:v>2.42</c:v>
                </c:pt>
                <c:pt idx="66" formatCode="0.000">
                  <c:v>0.44800000000000012</c:v>
                </c:pt>
                <c:pt idx="67" formatCode="0.000">
                  <c:v>0.42729121231526118</c:v>
                </c:pt>
                <c:pt idx="68" formatCode="0.000">
                  <c:v>0.31949353803140984</c:v>
                </c:pt>
                <c:pt idx="69" formatCode="0.000">
                  <c:v>0.24276277554261189</c:v>
                </c:pt>
                <c:pt idx="70" formatCode="0.000">
                  <c:v>0.21166726214411394</c:v>
                </c:pt>
                <c:pt idx="71" formatCode="0.000">
                  <c:v>0.96076739166017955</c:v>
                </c:pt>
                <c:pt idx="72" formatCode="0.00">
                  <c:v>1.5608587968178207</c:v>
                </c:pt>
                <c:pt idx="73" formatCode="0.00">
                  <c:v>1.735750587602068</c:v>
                </c:pt>
                <c:pt idx="74" formatCode="0.00">
                  <c:v>2.3665148323016458</c:v>
                </c:pt>
                <c:pt idx="75" formatCode="0.00">
                  <c:v>4.1570724326651405</c:v>
                </c:pt>
                <c:pt idx="76" formatCode="0.00">
                  <c:v>3.54</c:v>
                </c:pt>
                <c:pt idx="77" formatCode="0.00">
                  <c:v>1.8033012498046721</c:v>
                </c:pt>
                <c:pt idx="78" formatCode="0.000">
                  <c:v>0.90687394829878565</c:v>
                </c:pt>
                <c:pt idx="79" formatCode="0.000">
                  <c:v>0.60112114705506914</c:v>
                </c:pt>
                <c:pt idx="80" formatCode="0.000">
                  <c:v>0.45798253765582153</c:v>
                </c:pt>
                <c:pt idx="81" formatCode="0.000">
                  <c:v>0.61672279425047938</c:v>
                </c:pt>
                <c:pt idx="82" formatCode="0.000">
                  <c:v>0.29706600454710946</c:v>
                </c:pt>
                <c:pt idx="83" formatCode="0.000">
                  <c:v>0.60182286071476099</c:v>
                </c:pt>
                <c:pt idx="84" formatCode="0.000">
                  <c:v>0.84535102179908361</c:v>
                </c:pt>
                <c:pt idx="85" formatCode="0.00">
                  <c:v>1.032</c:v>
                </c:pt>
                <c:pt idx="86" formatCode="0.00">
                  <c:v>1.2398494823303328</c:v>
                </c:pt>
                <c:pt idx="87" formatCode="0.00">
                  <c:v>1.4639898282410786</c:v>
                </c:pt>
                <c:pt idx="88" formatCode="0.00">
                  <c:v>2.3295101005325471</c:v>
                </c:pt>
                <c:pt idx="89" formatCode="0.00">
                  <c:v>2.3097732986261352</c:v>
                </c:pt>
                <c:pt idx="90" formatCode="0.00">
                  <c:v>1.2485379815330739</c:v>
                </c:pt>
                <c:pt idx="91" formatCode="0.00">
                  <c:v>1.2747204952276527</c:v>
                </c:pt>
                <c:pt idx="92" formatCode="0.00">
                  <c:v>1.4539315693473582</c:v>
                </c:pt>
                <c:pt idx="93" formatCode="0.00">
                  <c:v>1.0072159734889701</c:v>
                </c:pt>
                <c:pt idx="94" formatCode="0.000">
                  <c:v>0.70097042381010322</c:v>
                </c:pt>
                <c:pt idx="95" formatCode="0.000">
                  <c:v>0.49652509692368813</c:v>
                </c:pt>
                <c:pt idx="96">
                  <c:v>23.535349700222582</c:v>
                </c:pt>
                <c:pt idx="97">
                  <c:v>21.726780621791193</c:v>
                </c:pt>
                <c:pt idx="98">
                  <c:v>25.153716042273949</c:v>
                </c:pt>
                <c:pt idx="99">
                  <c:v>36.322052497474111</c:v>
                </c:pt>
                <c:pt idx="100">
                  <c:v>29.810326777326686</c:v>
                </c:pt>
                <c:pt idx="101">
                  <c:v>30.619292366408065</c:v>
                </c:pt>
                <c:pt idx="102">
                  <c:v>50.992715723211845</c:v>
                </c:pt>
                <c:pt idx="103">
                  <c:v>66.719459618115607</c:v>
                </c:pt>
                <c:pt idx="104">
                  <c:v>46.049000000000007</c:v>
                </c:pt>
                <c:pt idx="105">
                  <c:v>43.370999999999995</c:v>
                </c:pt>
                <c:pt idx="106">
                  <c:v>36.742000000000012</c:v>
                </c:pt>
                <c:pt idx="107" formatCode="0.000">
                  <c:v>0.38800000000000034</c:v>
                </c:pt>
                <c:pt idx="108" formatCode="0.00">
                  <c:v>1.0127634782235395</c:v>
                </c:pt>
                <c:pt idx="109" formatCode="0.00">
                  <c:v>4.4487449278646585</c:v>
                </c:pt>
                <c:pt idx="110" formatCode="0.00">
                  <c:v>6.0631256824984749</c:v>
                </c:pt>
                <c:pt idx="111" formatCode="0.00">
                  <c:v>3.0973911867217363</c:v>
                </c:pt>
                <c:pt idx="112" formatCode="0.000">
                  <c:v>0.36000000000000026</c:v>
                </c:pt>
                <c:pt idx="113">
                  <c:v>54.448507357583644</c:v>
                </c:pt>
                <c:pt idx="114">
                  <c:v>29.123585955112908</c:v>
                </c:pt>
                <c:pt idx="115">
                  <c:v>25.867577504504791</c:v>
                </c:pt>
                <c:pt idx="116" formatCode="0.0000">
                  <c:v>7.3700000000000071E-2</c:v>
                </c:pt>
                <c:pt idx="117">
                  <c:v>20.384146067232042</c:v>
                </c:pt>
                <c:pt idx="118" formatCode="0.000">
                  <c:v>0.54820217458709286</c:v>
                </c:pt>
                <c:pt idx="119" formatCode="0.000">
                  <c:v>0.5840102044302381</c:v>
                </c:pt>
                <c:pt idx="120">
                  <c:v>45.224903126697484</c:v>
                </c:pt>
                <c:pt idx="121" formatCode="0.00">
                  <c:v>4.7136602598624151</c:v>
                </c:pt>
                <c:pt idx="122">
                  <c:v>20.984088797866924</c:v>
                </c:pt>
                <c:pt idx="123">
                  <c:v>24.537777724964531</c:v>
                </c:pt>
                <c:pt idx="124" formatCode="0.00">
                  <c:v>2.8516322151002735</c:v>
                </c:pt>
                <c:pt idx="125" formatCode="0.000">
                  <c:v>0.83331432709386355</c:v>
                </c:pt>
                <c:pt idx="126" formatCode="0.00">
                  <c:v>8.8512610446961819</c:v>
                </c:pt>
                <c:pt idx="127">
                  <c:v>16.472168425799911</c:v>
                </c:pt>
                <c:pt idx="128" formatCode="0.00">
                  <c:v>6.1564688168871715</c:v>
                </c:pt>
                <c:pt idx="129">
                  <c:v>30.22107605616689</c:v>
                </c:pt>
                <c:pt idx="130">
                  <c:v>20.462129439787052</c:v>
                </c:pt>
                <c:pt idx="131">
                  <c:v>10.08021328840854</c:v>
                </c:pt>
                <c:pt idx="132">
                  <c:v>18.818831121352044</c:v>
                </c:pt>
                <c:pt idx="133">
                  <c:v>29.766770807899917</c:v>
                </c:pt>
                <c:pt idx="134" formatCode="0.00">
                  <c:v>2.65</c:v>
                </c:pt>
                <c:pt idx="135" formatCode="0.00">
                  <c:v>1.103261204252018</c:v>
                </c:pt>
                <c:pt idx="136" formatCode="0.000">
                  <c:v>0.5918843007625052</c:v>
                </c:pt>
                <c:pt idx="137" formatCode="0.000">
                  <c:v>0.16784742031222064</c:v>
                </c:pt>
                <c:pt idx="138" formatCode="0.000">
                  <c:v>0.95483804134467465</c:v>
                </c:pt>
                <c:pt idx="139" formatCode="0.00">
                  <c:v>4.1328019671306642</c:v>
                </c:pt>
                <c:pt idx="140" formatCode="0.00">
                  <c:v>2.449399480367755</c:v>
                </c:pt>
                <c:pt idx="141" formatCode="0.000">
                  <c:v>0.27361881329350002</c:v>
                </c:pt>
                <c:pt idx="142" formatCode="0.00">
                  <c:v>1.3</c:v>
                </c:pt>
                <c:pt idx="145">
                  <c:v>25.626726685035049</c:v>
                </c:pt>
                <c:pt idx="146">
                  <c:v>24.175521961212731</c:v>
                </c:pt>
                <c:pt idx="147">
                  <c:v>32.286606843887576</c:v>
                </c:pt>
                <c:pt idx="148">
                  <c:v>33.330237821617537</c:v>
                </c:pt>
                <c:pt idx="149">
                  <c:v>25.709747959009032</c:v>
                </c:pt>
                <c:pt idx="150">
                  <c:v>23.621932758194827</c:v>
                </c:pt>
                <c:pt idx="151">
                  <c:v>24.883577808303667</c:v>
                </c:pt>
                <c:pt idx="152">
                  <c:v>29.841750379403813</c:v>
                </c:pt>
                <c:pt idx="153">
                  <c:v>31.932851932581659</c:v>
                </c:pt>
                <c:pt idx="154">
                  <c:v>25.274885992725601</c:v>
                </c:pt>
                <c:pt idx="155">
                  <c:v>16.055210575027917</c:v>
                </c:pt>
                <c:pt idx="156">
                  <c:v>16.632656689166062</c:v>
                </c:pt>
                <c:pt idx="157">
                  <c:v>16.130606779443816</c:v>
                </c:pt>
                <c:pt idx="158">
                  <c:v>14.028718807675963</c:v>
                </c:pt>
                <c:pt idx="159">
                  <c:v>15.931375342679841</c:v>
                </c:pt>
                <c:pt idx="160">
                  <c:v>16.273215351894635</c:v>
                </c:pt>
                <c:pt idx="161" formatCode="0.000">
                  <c:v>0.65666319220423963</c:v>
                </c:pt>
                <c:pt idx="162" formatCode="0.000">
                  <c:v>0.81664057923831845</c:v>
                </c:pt>
                <c:pt idx="163" formatCode="0.000">
                  <c:v>0.76012126525000134</c:v>
                </c:pt>
                <c:pt idx="164" formatCode="0.00">
                  <c:v>5.56</c:v>
                </c:pt>
                <c:pt idx="165">
                  <c:v>30.8</c:v>
                </c:pt>
                <c:pt idx="166">
                  <c:v>11.6</c:v>
                </c:pt>
                <c:pt idx="167">
                  <c:v>21.9</c:v>
                </c:pt>
                <c:pt idx="168">
                  <c:v>20.276781314597351</c:v>
                </c:pt>
                <c:pt idx="169" formatCode="0.00">
                  <c:v>2.5236874700809584</c:v>
                </c:pt>
                <c:pt idx="170" formatCode="0.00">
                  <c:v>9.9289145491909707</c:v>
                </c:pt>
                <c:pt idx="171">
                  <c:v>20.855045939417664</c:v>
                </c:pt>
                <c:pt idx="172">
                  <c:v>35.456533870156036</c:v>
                </c:pt>
                <c:pt idx="173">
                  <c:v>36.029789044216393</c:v>
                </c:pt>
                <c:pt idx="174" formatCode="0.0000">
                  <c:v>8.7993132444498398E-2</c:v>
                </c:pt>
                <c:pt idx="175" formatCode="0.000">
                  <c:v>0.58172525556360022</c:v>
                </c:pt>
                <c:pt idx="176" formatCode="0.000">
                  <c:v>0.59400000000000019</c:v>
                </c:pt>
                <c:pt idx="177" formatCode="0.000">
                  <c:v>0.36558534306260076</c:v>
                </c:pt>
                <c:pt idx="178" formatCode="0.000">
                  <c:v>0.17160527438405188</c:v>
                </c:pt>
                <c:pt idx="179" formatCode="0.000">
                  <c:v>0.87629833190203166</c:v>
                </c:pt>
                <c:pt idx="180" formatCode="0.000">
                  <c:v>0.30060729176969014</c:v>
                </c:pt>
                <c:pt idx="181" formatCode="0.000">
                  <c:v>0.14818657801550517</c:v>
                </c:pt>
                <c:pt idx="182" formatCode="0.00">
                  <c:v>1.8164026721752786</c:v>
                </c:pt>
                <c:pt idx="183" formatCode="0.000">
                  <c:v>0.68900000000000039</c:v>
                </c:pt>
                <c:pt idx="184">
                  <c:v>31.753624421619591</c:v>
                </c:pt>
                <c:pt idx="185">
                  <c:v>15.854415022564451</c:v>
                </c:pt>
                <c:pt idx="186" formatCode="0.00">
                  <c:v>7.1369308271024376</c:v>
                </c:pt>
                <c:pt idx="187" formatCode="0.00">
                  <c:v>3.2882167900603272</c:v>
                </c:pt>
                <c:pt idx="188">
                  <c:v>58.799196559382544</c:v>
                </c:pt>
                <c:pt idx="189">
                  <c:v>23.296538539057156</c:v>
                </c:pt>
                <c:pt idx="190">
                  <c:v>25.521104214732411</c:v>
                </c:pt>
                <c:pt idx="191">
                  <c:v>32.71827064274401</c:v>
                </c:pt>
                <c:pt idx="192" formatCode="0.000">
                  <c:v>0.20206105185140927</c:v>
                </c:pt>
                <c:pt idx="193" formatCode="0.0000">
                  <c:v>4.7848310985034767E-2</c:v>
                </c:pt>
                <c:pt idx="194">
                  <c:v>28.457684390387026</c:v>
                </c:pt>
                <c:pt idx="195" formatCode="0.000">
                  <c:v>0.74989331607951082</c:v>
                </c:pt>
                <c:pt idx="196" formatCode="0.000">
                  <c:v>0.21641517506367688</c:v>
                </c:pt>
                <c:pt idx="197" formatCode="0.00">
                  <c:v>4.71</c:v>
                </c:pt>
                <c:pt idx="198">
                  <c:v>32.311654445528539</c:v>
                </c:pt>
                <c:pt idx="199">
                  <c:v>11.536984032765359</c:v>
                </c:pt>
                <c:pt idx="200" formatCode="0.00">
                  <c:v>2.4612251197388013</c:v>
                </c:pt>
                <c:pt idx="201" formatCode="0.000">
                  <c:v>0.83541422549466837</c:v>
                </c:pt>
                <c:pt idx="202">
                  <c:v>15.579714590134484</c:v>
                </c:pt>
                <c:pt idx="203" formatCode="0.00">
                  <c:v>6.5399203034277598</c:v>
                </c:pt>
                <c:pt idx="204">
                  <c:v>21.235449989752713</c:v>
                </c:pt>
                <c:pt idx="205" formatCode="0.00">
                  <c:v>3.8046505471397878</c:v>
                </c:pt>
                <c:pt idx="206" formatCode="0.00">
                  <c:v>4.3361851484772895</c:v>
                </c:pt>
                <c:pt idx="207" formatCode="0.000">
                  <c:v>0.45889350725539785</c:v>
                </c:pt>
                <c:pt idx="208">
                  <c:v>29.744572658528543</c:v>
                </c:pt>
                <c:pt idx="209">
                  <c:v>12.736996222914922</c:v>
                </c:pt>
                <c:pt idx="210">
                  <c:v>12.231782873652531</c:v>
                </c:pt>
                <c:pt idx="211" formatCode="0.000">
                  <c:v>0.96600000000000052</c:v>
                </c:pt>
                <c:pt idx="212" formatCode="0.00">
                  <c:v>3.4207316156559049</c:v>
                </c:pt>
                <c:pt idx="213" formatCode="0.000">
                  <c:v>0.3087452234399633</c:v>
                </c:pt>
                <c:pt idx="214" formatCode="0.000">
                  <c:v>0.77129418102835856</c:v>
                </c:pt>
                <c:pt idx="215" formatCode="0.000">
                  <c:v>0.75298846159968136</c:v>
                </c:pt>
                <c:pt idx="216" formatCode="0.00">
                  <c:v>1.55</c:v>
                </c:pt>
                <c:pt idx="217" formatCode="0.000">
                  <c:v>0.67874589939828445</c:v>
                </c:pt>
                <c:pt idx="218" formatCode="0.000">
                  <c:v>0.52833141741797895</c:v>
                </c:pt>
              </c:numCache>
            </c:numRef>
          </c:yVal>
          <c:smooth val="0"/>
        </c:ser>
        <c:dLbls>
          <c:showLegendKey val="0"/>
          <c:showVal val="0"/>
          <c:showCatName val="0"/>
          <c:showSerName val="0"/>
          <c:showPercent val="0"/>
          <c:showBubbleSize val="0"/>
        </c:dLbls>
        <c:axId val="96428416"/>
        <c:axId val="96430336"/>
      </c:scatterChart>
      <c:valAx>
        <c:axId val="96428416"/>
        <c:scaling>
          <c:orientation val="minMax"/>
          <c:max val="35"/>
          <c:min val="0"/>
        </c:scaling>
        <c:delete val="0"/>
        <c:axPos val="b"/>
        <c:title>
          <c:tx>
            <c:rich>
              <a:bodyPr/>
              <a:lstStyle/>
              <a:p>
                <a:pPr>
                  <a:defRPr sz="2000" b="1" i="0" u="none" strike="noStrike" baseline="0">
                    <a:solidFill>
                      <a:srgbClr val="000000"/>
                    </a:solidFill>
                    <a:latin typeface="Arial"/>
                    <a:ea typeface="Arial"/>
                    <a:cs typeface="Arial"/>
                  </a:defRPr>
                </a:pPr>
                <a:r>
                  <a:rPr lang="en-US" sz="2000" baseline="0" dirty="0" smtClean="0"/>
                  <a:t>Solvent Extraction -  MMHg </a:t>
                </a:r>
                <a:r>
                  <a:rPr lang="en-US" sz="2000" baseline="0" dirty="0"/>
                  <a:t>(ng/</a:t>
                </a:r>
                <a:r>
                  <a:rPr lang="en-US" sz="2000" baseline="0" dirty="0" err="1"/>
                  <a:t>gdw</a:t>
                </a:r>
                <a:r>
                  <a:rPr lang="en-US" sz="2000" baseline="0" dirty="0"/>
                  <a:t>)</a:t>
                </a:r>
              </a:p>
            </c:rich>
          </c:tx>
          <c:layout>
            <c:manualLayout>
              <c:xMode val="edge"/>
              <c:yMode val="edge"/>
              <c:x val="0.22194139806461918"/>
              <c:y val="0.89607587387141108"/>
            </c:manualLayout>
          </c:layout>
          <c:overlay val="0"/>
          <c:spPr>
            <a:noFill/>
            <a:ln w="25400">
              <a:noFill/>
            </a:ln>
          </c:spPr>
        </c:title>
        <c:numFmt formatCode="0" sourceLinked="0"/>
        <c:majorTickMark val="out"/>
        <c:minorTickMark val="none"/>
        <c:tickLblPos val="nextTo"/>
        <c:spPr>
          <a:ln w="38100">
            <a:solidFill>
              <a:srgbClr val="000000"/>
            </a:solidFill>
            <a:prstDash val="solid"/>
          </a:ln>
        </c:spPr>
        <c:txPr>
          <a:bodyPr rot="0" vert="horz"/>
          <a:lstStyle/>
          <a:p>
            <a:pPr>
              <a:defRPr sz="1600" b="1" i="0" u="none" strike="noStrike" baseline="0">
                <a:solidFill>
                  <a:srgbClr val="000000"/>
                </a:solidFill>
                <a:latin typeface="Arial"/>
                <a:ea typeface="Arial"/>
                <a:cs typeface="Arial"/>
              </a:defRPr>
            </a:pPr>
            <a:endParaRPr lang="en-US"/>
          </a:p>
        </c:txPr>
        <c:crossAx val="96430336"/>
        <c:crosses val="autoZero"/>
        <c:crossBetween val="midCat"/>
        <c:majorUnit val="10"/>
        <c:minorUnit val="5"/>
      </c:valAx>
      <c:valAx>
        <c:axId val="96430336"/>
        <c:scaling>
          <c:orientation val="minMax"/>
        </c:scaling>
        <c:delete val="0"/>
        <c:axPos val="l"/>
        <c:majorGridlines>
          <c:spPr>
            <a:ln w="3175">
              <a:solidFill>
                <a:srgbClr val="000000"/>
              </a:solidFill>
              <a:prstDash val="solid"/>
            </a:ln>
          </c:spPr>
        </c:majorGridlines>
        <c:title>
          <c:tx>
            <c:rich>
              <a:bodyPr/>
              <a:lstStyle/>
              <a:p>
                <a:pPr>
                  <a:defRPr sz="2000" b="1" i="0" u="none" strike="noStrike" baseline="0">
                    <a:solidFill>
                      <a:srgbClr val="000000"/>
                    </a:solidFill>
                    <a:latin typeface="Arial"/>
                    <a:ea typeface="Arial"/>
                    <a:cs typeface="Arial"/>
                  </a:defRPr>
                </a:pPr>
                <a:r>
                  <a:rPr lang="en-US" sz="2000" baseline="0" dirty="0" smtClean="0"/>
                  <a:t>Distillation -  MMHg </a:t>
                </a:r>
                <a:r>
                  <a:rPr lang="en-US" sz="2000" baseline="0" dirty="0"/>
                  <a:t>(ng/</a:t>
                </a:r>
                <a:r>
                  <a:rPr lang="en-US" sz="2000" baseline="0" dirty="0" err="1"/>
                  <a:t>gdw</a:t>
                </a:r>
                <a:r>
                  <a:rPr lang="en-US" sz="2000" baseline="0" dirty="0"/>
                  <a:t>)</a:t>
                </a:r>
              </a:p>
            </c:rich>
          </c:tx>
          <c:layout>
            <c:manualLayout>
              <c:xMode val="edge"/>
              <c:yMode val="edge"/>
              <c:x val="6.4689781605645506E-3"/>
              <c:y val="3.6918144880586361E-2"/>
            </c:manualLayout>
          </c:layout>
          <c:overlay val="0"/>
          <c:spPr>
            <a:noFill/>
            <a:ln w="25400">
              <a:noFill/>
            </a:ln>
          </c:spPr>
        </c:title>
        <c:numFmt formatCode="0" sourceLinked="0"/>
        <c:majorTickMark val="out"/>
        <c:minorTickMark val="none"/>
        <c:tickLblPos val="nextTo"/>
        <c:spPr>
          <a:ln w="38100">
            <a:solidFill>
              <a:srgbClr val="000000"/>
            </a:solidFill>
            <a:prstDash val="solid"/>
          </a:ln>
        </c:spPr>
        <c:txPr>
          <a:bodyPr rot="0" vert="horz"/>
          <a:lstStyle/>
          <a:p>
            <a:pPr>
              <a:defRPr sz="1600" b="1" i="0" u="none" strike="noStrike" baseline="0">
                <a:solidFill>
                  <a:srgbClr val="000000"/>
                </a:solidFill>
                <a:latin typeface="Arial"/>
                <a:ea typeface="Arial"/>
                <a:cs typeface="Arial"/>
              </a:defRPr>
            </a:pPr>
            <a:endParaRPr lang="en-US"/>
          </a:p>
        </c:txPr>
        <c:crossAx val="96428416"/>
        <c:crosses val="autoZero"/>
        <c:crossBetween val="midCat"/>
      </c:valAx>
      <c:spPr>
        <a:noFill/>
        <a:ln w="12700">
          <a:solidFill>
            <a:srgbClr val="808080"/>
          </a:solidFill>
          <a:prstDash val="solid"/>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9711319076455016E-2"/>
          <c:y val="6.2119141668447481E-2"/>
          <c:w val="0.86323603139315674"/>
          <c:h val="0.82289373660441356"/>
        </c:manualLayout>
      </c:layout>
      <c:barChart>
        <c:barDir val="col"/>
        <c:grouping val="clustered"/>
        <c:varyColors val="0"/>
        <c:ser>
          <c:idx val="1"/>
          <c:order val="0"/>
          <c:tx>
            <c:v>Heat 30', KCl,1ml DI</c:v>
          </c:tx>
          <c:spPr>
            <a:blipFill>
              <a:blip xmlns:r="http://schemas.openxmlformats.org/officeDocument/2006/relationships" r:embed="rId1"/>
              <a:stretch>
                <a:fillRect/>
              </a:stretch>
            </a:blipFill>
          </c:spPr>
          <c:invertIfNegative val="0"/>
          <c:pictureOptions>
            <c:pictureFormat val="stretch"/>
          </c:pictureOptions>
          <c:dPt>
            <c:idx val="0"/>
            <c:invertIfNegative val="0"/>
            <c:bubble3D val="0"/>
          </c:dPt>
          <c:dLbls>
            <c:dLbl>
              <c:idx val="0"/>
              <c:layout>
                <c:manualLayout>
                  <c:x val="3.4398534209403014E-3"/>
                  <c:y val="-6.0805481667388368E-2"/>
                </c:manualLayout>
              </c:layout>
              <c:dLblPos val="outEnd"/>
              <c:showLegendKey val="0"/>
              <c:showVal val="1"/>
              <c:showCatName val="0"/>
              <c:showSerName val="0"/>
              <c:showPercent val="0"/>
              <c:showBubbleSize val="0"/>
            </c:dLbl>
            <c:txPr>
              <a:bodyPr/>
              <a:lstStyle/>
              <a:p>
                <a:pPr>
                  <a:defRPr sz="1600" b="0">
                    <a:latin typeface="Arial" pitchFamily="34" charset="0"/>
                    <a:cs typeface="Arial" pitchFamily="34" charset="0"/>
                  </a:defRPr>
                </a:pPr>
                <a:endParaRPr lang="en-US"/>
              </a:p>
            </c:txPr>
            <c:showLegendKey val="0"/>
            <c:showVal val="1"/>
            <c:showCatName val="0"/>
            <c:showSerName val="0"/>
            <c:showPercent val="0"/>
            <c:showBubbleSize val="0"/>
            <c:showLeaderLines val="0"/>
          </c:dLbls>
          <c:errBars>
            <c:errBarType val="both"/>
            <c:errValType val="fixedVal"/>
            <c:noEndCap val="0"/>
            <c:val val="2.27"/>
            <c:spPr>
              <a:ln w="38100"/>
            </c:spPr>
          </c:errBars>
          <c:cat>
            <c:strLit>
              <c:ptCount val="1"/>
              <c:pt idx="0">
                <c:v>Solvent extraction with different sample pretreatment</c:v>
              </c:pt>
            </c:strLit>
          </c:cat>
          <c:val>
            <c:numLit>
              <c:formatCode>General</c:formatCode>
              <c:ptCount val="1"/>
              <c:pt idx="0">
                <c:v>24.1</c:v>
              </c:pt>
            </c:numLit>
          </c:val>
        </c:ser>
        <c:ser>
          <c:idx val="3"/>
          <c:order val="1"/>
          <c:tx>
            <c:v>Heat 90', 1ml DI only</c:v>
          </c:tx>
          <c:spPr>
            <a:blipFill>
              <a:blip xmlns:r="http://schemas.openxmlformats.org/officeDocument/2006/relationships" r:embed="rId2"/>
              <a:stretch>
                <a:fillRect/>
              </a:stretch>
            </a:blipFill>
          </c:spPr>
          <c:invertIfNegative val="0"/>
          <c:pictureOptions>
            <c:pictureFormat val="stretch"/>
          </c:pictureOptions>
          <c:dLbls>
            <c:txPr>
              <a:bodyPr/>
              <a:lstStyle/>
              <a:p>
                <a:pPr>
                  <a:defRPr sz="1600">
                    <a:latin typeface="Arial" pitchFamily="34" charset="0"/>
                    <a:cs typeface="Arial" pitchFamily="34" charset="0"/>
                  </a:defRPr>
                </a:pPr>
                <a:endParaRPr lang="en-US"/>
              </a:p>
            </c:txPr>
            <c:showLegendKey val="0"/>
            <c:showVal val="1"/>
            <c:showCatName val="0"/>
            <c:showSerName val="0"/>
            <c:showPercent val="0"/>
            <c:showBubbleSize val="0"/>
            <c:showLeaderLines val="0"/>
          </c:dLbls>
          <c:errBars>
            <c:errBarType val="both"/>
            <c:errValType val="fixedVal"/>
            <c:noEndCap val="0"/>
            <c:val val="0.29000000000000004"/>
            <c:spPr>
              <a:ln w="38100"/>
            </c:spPr>
          </c:errBars>
          <c:cat>
            <c:strLit>
              <c:ptCount val="1"/>
              <c:pt idx="0">
                <c:v>Solvent extraction with different sample pretreatment</c:v>
              </c:pt>
            </c:strLit>
          </c:cat>
          <c:val>
            <c:numLit>
              <c:formatCode>General</c:formatCode>
              <c:ptCount val="1"/>
              <c:pt idx="0">
                <c:v>17.93</c:v>
              </c:pt>
            </c:numLit>
          </c:val>
        </c:ser>
        <c:ser>
          <c:idx val="2"/>
          <c:order val="2"/>
          <c:tx>
            <c:v>Heat 30', 4ml DI only</c:v>
          </c:tx>
          <c:spPr>
            <a:blipFill>
              <a:blip xmlns:r="http://schemas.openxmlformats.org/officeDocument/2006/relationships" r:embed="rId3"/>
              <a:stretch>
                <a:fillRect/>
              </a:stretch>
            </a:blipFill>
          </c:spPr>
          <c:invertIfNegative val="0"/>
          <c:pictureOptions>
            <c:pictureFormat val="stretch"/>
          </c:pictureOptions>
          <c:dPt>
            <c:idx val="0"/>
            <c:invertIfNegative val="0"/>
            <c:bubble3D val="0"/>
            <c:spPr>
              <a:blipFill>
                <a:blip xmlns:r="http://schemas.openxmlformats.org/officeDocument/2006/relationships" r:embed="rId4"/>
                <a:stretch>
                  <a:fillRect/>
                </a:stretch>
              </a:blipFill>
            </c:spPr>
            <c:pictureOptions>
              <c:pictureFormat val="stretch"/>
            </c:pictureOptions>
          </c:dPt>
          <c:dLbls>
            <c:dLbl>
              <c:idx val="0"/>
              <c:layout>
                <c:manualLayout>
                  <c:x val="1.5124540749435942E-3"/>
                  <c:y val="-3.8978156104831845E-2"/>
                </c:manualLayout>
              </c:layout>
              <c:dLblPos val="outEnd"/>
              <c:showLegendKey val="0"/>
              <c:showVal val="1"/>
              <c:showCatName val="0"/>
              <c:showSerName val="0"/>
              <c:showPercent val="0"/>
              <c:showBubbleSize val="0"/>
            </c:dLbl>
            <c:txPr>
              <a:bodyPr/>
              <a:lstStyle/>
              <a:p>
                <a:pPr>
                  <a:defRPr sz="1600" b="0">
                    <a:latin typeface="Arial" pitchFamily="34" charset="0"/>
                    <a:cs typeface="Arial" pitchFamily="34" charset="0"/>
                  </a:defRPr>
                </a:pPr>
                <a:endParaRPr lang="en-US"/>
              </a:p>
            </c:txPr>
            <c:showLegendKey val="0"/>
            <c:showVal val="1"/>
            <c:showCatName val="0"/>
            <c:showSerName val="0"/>
            <c:showPercent val="0"/>
            <c:showBubbleSize val="0"/>
            <c:showLeaderLines val="0"/>
          </c:dLbls>
          <c:errBars>
            <c:errBarType val="both"/>
            <c:errValType val="fixedVal"/>
            <c:noEndCap val="0"/>
            <c:val val="1.1300000000000001"/>
            <c:spPr>
              <a:ln w="38100"/>
            </c:spPr>
          </c:errBars>
          <c:cat>
            <c:strLit>
              <c:ptCount val="1"/>
              <c:pt idx="0">
                <c:v>Solvent extraction with different sample pretreatment</c:v>
              </c:pt>
            </c:strLit>
          </c:cat>
          <c:val>
            <c:numLit>
              <c:formatCode>General</c:formatCode>
              <c:ptCount val="1"/>
              <c:pt idx="0">
                <c:v>13.4</c:v>
              </c:pt>
            </c:numLit>
          </c:val>
        </c:ser>
        <c:ser>
          <c:idx val="5"/>
          <c:order val="3"/>
          <c:invertIfNegative val="0"/>
          <c:cat>
            <c:strLit>
              <c:ptCount val="1"/>
              <c:pt idx="0">
                <c:v>Solvent extraction with different sample pretreatment</c:v>
              </c:pt>
            </c:strLit>
          </c:cat>
          <c:val>
            <c:numLit>
              <c:formatCode>General</c:formatCode>
              <c:ptCount val="1"/>
              <c:pt idx="0">
                <c:v>0</c:v>
              </c:pt>
            </c:numLit>
          </c:val>
        </c:ser>
        <c:ser>
          <c:idx val="6"/>
          <c:order val="4"/>
          <c:tx>
            <c:v>IAEA405, heat 90', 1ml DI only</c:v>
          </c:tx>
          <c:spPr>
            <a:blipFill>
              <a:blip xmlns:r="http://schemas.openxmlformats.org/officeDocument/2006/relationships" r:embed="rId5"/>
              <a:stretch>
                <a:fillRect/>
              </a:stretch>
            </a:blipFill>
          </c:spPr>
          <c:invertIfNegative val="0"/>
          <c:pictureOptions>
            <c:pictureFormat val="stretch"/>
          </c:pictureOptions>
          <c:dLbls>
            <c:dLbl>
              <c:idx val="0"/>
              <c:layout>
                <c:manualLayout>
                  <c:x val="0"/>
                  <c:y val="-1.1690777283880793E-2"/>
                </c:manualLayout>
              </c:layout>
              <c:dLblPos val="outEnd"/>
              <c:showLegendKey val="0"/>
              <c:showVal val="1"/>
              <c:showCatName val="0"/>
              <c:showSerName val="0"/>
              <c:showPercent val="0"/>
              <c:showBubbleSize val="0"/>
            </c:dLbl>
            <c:txPr>
              <a:bodyPr/>
              <a:lstStyle/>
              <a:p>
                <a:pPr>
                  <a:defRPr sz="1600">
                    <a:latin typeface="Arial" pitchFamily="34" charset="0"/>
                    <a:cs typeface="Arial" pitchFamily="34" charset="0"/>
                  </a:defRPr>
                </a:pPr>
                <a:endParaRPr lang="en-US"/>
              </a:p>
            </c:txPr>
            <c:showLegendKey val="0"/>
            <c:showVal val="1"/>
            <c:showCatName val="0"/>
            <c:showSerName val="0"/>
            <c:showPercent val="0"/>
            <c:showBubbleSize val="0"/>
            <c:showLeaderLines val="0"/>
          </c:dLbls>
          <c:errBars>
            <c:errBarType val="both"/>
            <c:errValType val="fixedVal"/>
            <c:noEndCap val="0"/>
            <c:val val="0.77800000000000002"/>
            <c:spPr>
              <a:ln w="38100"/>
            </c:spPr>
          </c:errBars>
          <c:cat>
            <c:strLit>
              <c:ptCount val="1"/>
              <c:pt idx="0">
                <c:v>Solvent extraction with different sample pretreatment</c:v>
              </c:pt>
            </c:strLit>
          </c:cat>
          <c:val>
            <c:numLit>
              <c:formatCode>General</c:formatCode>
              <c:ptCount val="1"/>
              <c:pt idx="0">
                <c:v>5.29</c:v>
              </c:pt>
            </c:numLit>
          </c:val>
        </c:ser>
        <c:ser>
          <c:idx val="0"/>
          <c:order val="5"/>
          <c:invertIfNegative val="0"/>
          <c:cat>
            <c:strLit>
              <c:ptCount val="1"/>
              <c:pt idx="0">
                <c:v>Solvent extraction with different sample pretreatment</c:v>
              </c:pt>
            </c:strLit>
          </c:cat>
          <c:val>
            <c:numLit>
              <c:formatCode>General</c:formatCode>
              <c:ptCount val="1"/>
              <c:pt idx="0">
                <c:v>0</c:v>
              </c:pt>
            </c:numLit>
          </c:val>
        </c:ser>
        <c:dLbls>
          <c:showLegendKey val="0"/>
          <c:showVal val="0"/>
          <c:showCatName val="0"/>
          <c:showSerName val="0"/>
          <c:showPercent val="0"/>
          <c:showBubbleSize val="0"/>
        </c:dLbls>
        <c:gapWidth val="300"/>
        <c:axId val="112018944"/>
        <c:axId val="112020480"/>
      </c:barChart>
      <c:catAx>
        <c:axId val="112018944"/>
        <c:scaling>
          <c:orientation val="minMax"/>
        </c:scaling>
        <c:delete val="0"/>
        <c:axPos val="b"/>
        <c:numFmt formatCode="#,##0_);\(#,##0\)" sourceLinked="0"/>
        <c:majorTickMark val="none"/>
        <c:minorTickMark val="none"/>
        <c:tickLblPos val="nextTo"/>
        <c:spPr>
          <a:ln w="38100">
            <a:solidFill>
              <a:schemeClr val="tx1"/>
            </a:solidFill>
          </a:ln>
        </c:spPr>
        <c:txPr>
          <a:bodyPr/>
          <a:lstStyle/>
          <a:p>
            <a:pPr>
              <a:defRPr sz="1700" b="1">
                <a:latin typeface="Arial" pitchFamily="34" charset="0"/>
                <a:cs typeface="Arial" pitchFamily="34" charset="0"/>
              </a:defRPr>
            </a:pPr>
            <a:endParaRPr lang="en-US"/>
          </a:p>
        </c:txPr>
        <c:crossAx val="112020480"/>
        <c:crosses val="autoZero"/>
        <c:auto val="0"/>
        <c:lblAlgn val="ctr"/>
        <c:lblOffset val="100"/>
        <c:tickMarkSkip val="1"/>
        <c:noMultiLvlLbl val="0"/>
      </c:catAx>
      <c:valAx>
        <c:axId val="112020480"/>
        <c:scaling>
          <c:orientation val="minMax"/>
          <c:max val="31"/>
          <c:min val="0"/>
        </c:scaling>
        <c:delete val="0"/>
        <c:axPos val="l"/>
        <c:title>
          <c:tx>
            <c:rich>
              <a:bodyPr/>
              <a:lstStyle/>
              <a:p>
                <a:pPr>
                  <a:defRPr sz="1700">
                    <a:latin typeface="Arial" pitchFamily="34" charset="0"/>
                    <a:cs typeface="Arial" pitchFamily="34" charset="0"/>
                  </a:defRPr>
                </a:pPr>
                <a:r>
                  <a:rPr lang="en-US" sz="1700" dirty="0" smtClean="0">
                    <a:latin typeface="Arial" pitchFamily="34" charset="0"/>
                    <a:cs typeface="Arial" pitchFamily="34" charset="0"/>
                  </a:rPr>
                  <a:t>MMHg </a:t>
                </a:r>
                <a:r>
                  <a:rPr lang="en-US" sz="1700" dirty="0">
                    <a:latin typeface="Arial" pitchFamily="34" charset="0"/>
                    <a:cs typeface="Arial" pitchFamily="34" charset="0"/>
                  </a:rPr>
                  <a:t>concentration, </a:t>
                </a:r>
                <a:r>
                  <a:rPr lang="en-US" sz="1700" dirty="0" err="1">
                    <a:latin typeface="Arial" pitchFamily="34" charset="0"/>
                    <a:cs typeface="Arial" pitchFamily="34" charset="0"/>
                  </a:rPr>
                  <a:t>ng</a:t>
                </a:r>
                <a:r>
                  <a:rPr lang="en-US" sz="1700" dirty="0">
                    <a:latin typeface="Arial" pitchFamily="34" charset="0"/>
                    <a:cs typeface="Arial" pitchFamily="34" charset="0"/>
                  </a:rPr>
                  <a:t>/</a:t>
                </a:r>
                <a:r>
                  <a:rPr lang="en-US" sz="1700" dirty="0" err="1">
                    <a:latin typeface="Arial" pitchFamily="34" charset="0"/>
                    <a:cs typeface="Arial" pitchFamily="34" charset="0"/>
                  </a:rPr>
                  <a:t>gdw</a:t>
                </a:r>
                <a:endParaRPr lang="en-US" sz="1700" dirty="0">
                  <a:latin typeface="Arial" pitchFamily="34" charset="0"/>
                  <a:cs typeface="Arial" pitchFamily="34" charset="0"/>
                </a:endParaRPr>
              </a:p>
            </c:rich>
          </c:tx>
          <c:layout>
            <c:manualLayout>
              <c:xMode val="edge"/>
              <c:yMode val="edge"/>
              <c:x val="5.7148103647725219E-3"/>
              <c:y val="0.13963253364042449"/>
            </c:manualLayout>
          </c:layout>
          <c:overlay val="0"/>
        </c:title>
        <c:numFmt formatCode="General" sourceLinked="1"/>
        <c:majorTickMark val="out"/>
        <c:minorTickMark val="none"/>
        <c:tickLblPos val="nextTo"/>
        <c:spPr>
          <a:ln w="38100" cmpd="sng">
            <a:solidFill>
              <a:schemeClr val="tx1"/>
            </a:solidFill>
          </a:ln>
        </c:spPr>
        <c:txPr>
          <a:bodyPr/>
          <a:lstStyle/>
          <a:p>
            <a:pPr>
              <a:defRPr sz="1700" b="1" i="0" baseline="0">
                <a:latin typeface="Arial" pitchFamily="34" charset="0"/>
                <a:cs typeface="Arial" pitchFamily="34" charset="0"/>
              </a:defRPr>
            </a:pPr>
            <a:endParaRPr lang="en-US"/>
          </a:p>
        </c:txPr>
        <c:crossAx val="112018944"/>
        <c:crosses val="autoZero"/>
        <c:crossBetween val="between"/>
      </c:valAx>
    </c:plotArea>
    <c:legend>
      <c:legendPos val="r"/>
      <c:legendEntry>
        <c:idx val="3"/>
        <c:delete val="1"/>
      </c:legendEntry>
      <c:legendEntry>
        <c:idx val="5"/>
        <c:delete val="1"/>
      </c:legendEntry>
      <c:layout>
        <c:manualLayout>
          <c:xMode val="edge"/>
          <c:yMode val="edge"/>
          <c:x val="0.5418528080011672"/>
          <c:y val="0.22593231577457323"/>
          <c:w val="0.41884764404449448"/>
          <c:h val="0.18551328452364507"/>
        </c:manualLayout>
      </c:layout>
      <c:overlay val="0"/>
      <c:txPr>
        <a:bodyPr/>
        <a:lstStyle/>
        <a:p>
          <a:pPr>
            <a:defRPr sz="1600" b="0"/>
          </a:pPr>
          <a:endParaRPr lang="en-US"/>
        </a:p>
      </c:txPr>
    </c:legend>
    <c:plotVisOnly val="1"/>
    <c:dispBlanksAs val="gap"/>
    <c:showDLblsOverMax val="0"/>
  </c:chart>
  <c:spPr>
    <a:ln>
      <a:noFill/>
    </a:ln>
  </c:spPr>
  <c:externalData r:id="rId6">
    <c:autoUpdate val="0"/>
  </c:externalData>
  <c:userShapes r:id="rId7"/>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34439920534008"/>
          <c:y val="6.1670799437363144E-2"/>
          <c:w val="0.7433443264971058"/>
          <c:h val="0.85102391206624028"/>
        </c:manualLayout>
      </c:layout>
      <c:barChart>
        <c:barDir val="col"/>
        <c:grouping val="clustered"/>
        <c:varyColors val="0"/>
        <c:ser>
          <c:idx val="0"/>
          <c:order val="0"/>
          <c:tx>
            <c:v>Wet ES2 sediment, Acid Distillation</c:v>
          </c:tx>
          <c:spPr>
            <a:blipFill>
              <a:blip xmlns:r="http://schemas.openxmlformats.org/officeDocument/2006/relationships" r:embed="rId1"/>
              <a:stretch>
                <a:fillRect/>
              </a:stretch>
            </a:blipFill>
            <a:ln w="38100"/>
          </c:spPr>
          <c:invertIfNegative val="0"/>
          <c:pictureOptions>
            <c:pictureFormat val="stretch"/>
          </c:pictureOptions>
          <c:dLbls>
            <c:dLbl>
              <c:idx val="0"/>
              <c:layout>
                <c:manualLayout>
                  <c:x val="0"/>
                  <c:y val="-2.7777777777777776E-2"/>
                </c:manualLayout>
              </c:layout>
              <c:dLblPos val="outEnd"/>
              <c:showLegendKey val="0"/>
              <c:showVal val="1"/>
              <c:showCatName val="0"/>
              <c:showSerName val="0"/>
              <c:showPercent val="0"/>
              <c:showBubbleSize val="0"/>
            </c:dLbl>
            <c:txPr>
              <a:bodyPr/>
              <a:lstStyle/>
              <a:p>
                <a:pPr>
                  <a:defRPr sz="1400">
                    <a:latin typeface="Arial" pitchFamily="34" charset="0"/>
                    <a:cs typeface="Arial" pitchFamily="34" charset="0"/>
                  </a:defRPr>
                </a:pPr>
                <a:endParaRPr lang="en-US"/>
              </a:p>
            </c:txPr>
            <c:showLegendKey val="0"/>
            <c:showVal val="1"/>
            <c:showCatName val="0"/>
            <c:showSerName val="0"/>
            <c:showPercent val="0"/>
            <c:showBubbleSize val="0"/>
            <c:showLeaderLines val="0"/>
          </c:dLbls>
          <c:errBars>
            <c:errBarType val="both"/>
            <c:errValType val="fixedVal"/>
            <c:noEndCap val="0"/>
            <c:val val="1.05"/>
            <c:spPr>
              <a:ln w="38100"/>
            </c:spPr>
          </c:errBars>
          <c:cat>
            <c:strLit>
              <c:ptCount val="1"/>
              <c:pt idx="0">
                <c:v>Analysis with wet ES2        Analysis with wet OB2       </c:v>
              </c:pt>
            </c:strLit>
          </c:cat>
          <c:val>
            <c:numLit>
              <c:formatCode>General</c:formatCode>
              <c:ptCount val="1"/>
              <c:pt idx="0">
                <c:v>28.1</c:v>
              </c:pt>
            </c:numLit>
          </c:val>
        </c:ser>
        <c:ser>
          <c:idx val="1"/>
          <c:order val="1"/>
          <c:tx>
            <c:v>Wet ES2 Sediment,KBr Extraction</c:v>
          </c:tx>
          <c:spPr>
            <a:blipFill>
              <a:blip xmlns:r="http://schemas.openxmlformats.org/officeDocument/2006/relationships" r:embed="rId2"/>
              <a:stretch>
                <a:fillRect/>
              </a:stretch>
            </a:blipFill>
            <a:ln w="38100"/>
          </c:spPr>
          <c:invertIfNegative val="0"/>
          <c:pictureOptions>
            <c:pictureFormat val="stretch"/>
          </c:pictureOptions>
          <c:dLbls>
            <c:dLbl>
              <c:idx val="0"/>
              <c:layout>
                <c:manualLayout>
                  <c:x val="0"/>
                  <c:y val="-2.1813224267211998E-2"/>
                </c:manualLayout>
              </c:layout>
              <c:dLblPos val="outEnd"/>
              <c:showLegendKey val="0"/>
              <c:showVal val="1"/>
              <c:showCatName val="0"/>
              <c:showSerName val="0"/>
              <c:showPercent val="0"/>
              <c:showBubbleSize val="0"/>
            </c:dLbl>
            <c:txPr>
              <a:bodyPr/>
              <a:lstStyle/>
              <a:p>
                <a:pPr>
                  <a:defRPr sz="1400">
                    <a:latin typeface="Arial" pitchFamily="34" charset="0"/>
                    <a:cs typeface="Arial" pitchFamily="34" charset="0"/>
                  </a:defRPr>
                </a:pPr>
                <a:endParaRPr lang="en-US"/>
              </a:p>
            </c:txPr>
            <c:showLegendKey val="0"/>
            <c:showVal val="1"/>
            <c:showCatName val="0"/>
            <c:showSerName val="0"/>
            <c:showPercent val="0"/>
            <c:showBubbleSize val="0"/>
            <c:showLeaderLines val="0"/>
          </c:dLbls>
          <c:errBars>
            <c:errBarType val="both"/>
            <c:errValType val="fixedVal"/>
            <c:noEndCap val="0"/>
            <c:val val="0.48000000000000004"/>
            <c:spPr>
              <a:ln w="38100"/>
            </c:spPr>
          </c:errBars>
          <c:cat>
            <c:strLit>
              <c:ptCount val="1"/>
              <c:pt idx="0">
                <c:v>Analysis with wet ES2        Analysis with wet OB2       </c:v>
              </c:pt>
            </c:strLit>
          </c:cat>
          <c:val>
            <c:numLit>
              <c:formatCode>General</c:formatCode>
              <c:ptCount val="1"/>
              <c:pt idx="0">
                <c:v>11.65</c:v>
              </c:pt>
            </c:numLit>
          </c:val>
        </c:ser>
        <c:ser>
          <c:idx val="2"/>
          <c:order val="2"/>
          <c:tx>
            <c:v>IAEA405, Acid Distillation</c:v>
          </c:tx>
          <c:spPr>
            <a:blipFill>
              <a:blip xmlns:r="http://schemas.openxmlformats.org/officeDocument/2006/relationships" r:embed="rId3"/>
              <a:stretch>
                <a:fillRect/>
              </a:stretch>
            </a:blipFill>
            <a:ln w="38100"/>
          </c:spPr>
          <c:invertIfNegative val="0"/>
          <c:pictureOptions>
            <c:pictureFormat val="stretch"/>
          </c:pictureOptions>
          <c:dLbls>
            <c:txPr>
              <a:bodyPr/>
              <a:lstStyle/>
              <a:p>
                <a:pPr>
                  <a:defRPr sz="1400">
                    <a:latin typeface="Arial" pitchFamily="34" charset="0"/>
                    <a:cs typeface="Arial" pitchFamily="34" charset="0"/>
                  </a:defRPr>
                </a:pPr>
                <a:endParaRPr lang="en-US"/>
              </a:p>
            </c:txPr>
            <c:showLegendKey val="0"/>
            <c:showVal val="1"/>
            <c:showCatName val="0"/>
            <c:showSerName val="0"/>
            <c:showPercent val="0"/>
            <c:showBubbleSize val="0"/>
            <c:showLeaderLines val="0"/>
          </c:dLbls>
          <c:errBars>
            <c:errBarType val="both"/>
            <c:errValType val="stdDev"/>
            <c:noEndCap val="0"/>
            <c:val val="1"/>
          </c:errBars>
          <c:cat>
            <c:strLit>
              <c:ptCount val="1"/>
              <c:pt idx="0">
                <c:v>Analysis with wet ES2        Analysis with wet OB2       </c:v>
              </c:pt>
            </c:strLit>
          </c:cat>
          <c:val>
            <c:numLit>
              <c:formatCode>General</c:formatCode>
              <c:ptCount val="1"/>
              <c:pt idx="0">
                <c:v>5.41</c:v>
              </c:pt>
            </c:numLit>
          </c:val>
        </c:ser>
        <c:ser>
          <c:idx val="3"/>
          <c:order val="3"/>
          <c:tx>
            <c:v>IAEA405, KBr Extraction</c:v>
          </c:tx>
          <c:spPr>
            <a:blipFill>
              <a:blip xmlns:r="http://schemas.openxmlformats.org/officeDocument/2006/relationships" r:embed="rId4"/>
              <a:stretch>
                <a:fillRect/>
              </a:stretch>
            </a:blipFill>
            <a:ln w="38100"/>
          </c:spPr>
          <c:invertIfNegative val="0"/>
          <c:pictureOptions>
            <c:pictureFormat val="stretch"/>
          </c:pictureOptions>
          <c:dPt>
            <c:idx val="0"/>
            <c:invertIfNegative val="0"/>
            <c:bubble3D val="0"/>
          </c:dPt>
          <c:dLbls>
            <c:txPr>
              <a:bodyPr/>
              <a:lstStyle/>
              <a:p>
                <a:pPr>
                  <a:defRPr sz="1400">
                    <a:latin typeface="Arial" pitchFamily="34" charset="0"/>
                    <a:cs typeface="Arial" pitchFamily="34" charset="0"/>
                  </a:defRPr>
                </a:pPr>
                <a:endParaRPr lang="en-US"/>
              </a:p>
            </c:txPr>
            <c:showLegendKey val="0"/>
            <c:showVal val="1"/>
            <c:showCatName val="0"/>
            <c:showSerName val="0"/>
            <c:showPercent val="0"/>
            <c:showBubbleSize val="0"/>
            <c:showLeaderLines val="0"/>
          </c:dLbls>
          <c:errBars>
            <c:errBarType val="both"/>
            <c:errValType val="stdDev"/>
            <c:noEndCap val="0"/>
            <c:val val="1"/>
          </c:errBars>
          <c:cat>
            <c:strLit>
              <c:ptCount val="1"/>
              <c:pt idx="0">
                <c:v>Analysis with wet ES2        Analysis with wet OB2       </c:v>
              </c:pt>
            </c:strLit>
          </c:cat>
          <c:val>
            <c:numLit>
              <c:formatCode>General</c:formatCode>
              <c:ptCount val="1"/>
              <c:pt idx="0">
                <c:v>5.46</c:v>
              </c:pt>
            </c:numLit>
          </c:val>
        </c:ser>
        <c:ser>
          <c:idx val="4"/>
          <c:order val="4"/>
          <c:invertIfNegative val="0"/>
          <c:errBars>
            <c:errBarType val="both"/>
            <c:errValType val="stdDev"/>
            <c:noEndCap val="0"/>
            <c:val val="1"/>
          </c:errBars>
          <c:cat>
            <c:strLit>
              <c:ptCount val="1"/>
              <c:pt idx="0">
                <c:v>Analysis with wet ES2        Analysis with wet OB2       </c:v>
              </c:pt>
            </c:strLit>
          </c:cat>
          <c:val>
            <c:numLit>
              <c:formatCode>General</c:formatCode>
              <c:ptCount val="1"/>
              <c:pt idx="0">
                <c:v>0</c:v>
              </c:pt>
            </c:numLit>
          </c:val>
        </c:ser>
        <c:ser>
          <c:idx val="6"/>
          <c:order val="5"/>
          <c:tx>
            <c:v>Wet OB2 sediment, Acid distillation</c:v>
          </c:tx>
          <c:spPr>
            <a:blipFill>
              <a:blip xmlns:r="http://schemas.openxmlformats.org/officeDocument/2006/relationships" r:embed="rId5"/>
              <a:stretch>
                <a:fillRect/>
              </a:stretch>
            </a:blipFill>
            <a:ln w="38100"/>
          </c:spPr>
          <c:invertIfNegative val="0"/>
          <c:pictureOptions>
            <c:pictureFormat val="stretch"/>
          </c:pictureOptions>
          <c:dLbls>
            <c:dLbl>
              <c:idx val="0"/>
              <c:layout>
                <c:manualLayout>
                  <c:x val="0"/>
                  <c:y val="-1.1049723756906077E-2"/>
                </c:manualLayout>
              </c:layout>
              <c:dLblPos val="outEnd"/>
              <c:showLegendKey val="0"/>
              <c:showVal val="1"/>
              <c:showCatName val="0"/>
              <c:showSerName val="0"/>
              <c:showPercent val="0"/>
              <c:showBubbleSize val="0"/>
            </c:dLbl>
            <c:txPr>
              <a:bodyPr/>
              <a:lstStyle/>
              <a:p>
                <a:pPr>
                  <a:defRPr sz="1400">
                    <a:latin typeface="Arial" pitchFamily="34" charset="0"/>
                    <a:cs typeface="Arial" pitchFamily="34" charset="0"/>
                  </a:defRPr>
                </a:pPr>
                <a:endParaRPr lang="en-US"/>
              </a:p>
            </c:txPr>
            <c:showLegendKey val="0"/>
            <c:showVal val="1"/>
            <c:showCatName val="0"/>
            <c:showSerName val="0"/>
            <c:showPercent val="0"/>
            <c:showBubbleSize val="0"/>
            <c:showLeaderLines val="0"/>
          </c:dLbls>
          <c:errBars>
            <c:errBarType val="both"/>
            <c:errValType val="fixedVal"/>
            <c:noEndCap val="0"/>
            <c:val val="0.6100000000000001"/>
            <c:spPr>
              <a:ln w="38100"/>
            </c:spPr>
          </c:errBars>
          <c:cat>
            <c:strLit>
              <c:ptCount val="1"/>
              <c:pt idx="0">
                <c:v>Analysis with wet ES2        Analysis with wet OB2       </c:v>
              </c:pt>
            </c:strLit>
          </c:cat>
          <c:val>
            <c:numLit>
              <c:formatCode>General</c:formatCode>
              <c:ptCount val="1"/>
              <c:pt idx="0">
                <c:v>21.15</c:v>
              </c:pt>
            </c:numLit>
          </c:val>
        </c:ser>
        <c:ser>
          <c:idx val="7"/>
          <c:order val="6"/>
          <c:tx>
            <c:v>Wet OB2 sediment, KBr extraction</c:v>
          </c:tx>
          <c:spPr>
            <a:blipFill>
              <a:blip xmlns:r="http://schemas.openxmlformats.org/officeDocument/2006/relationships" r:embed="rId6"/>
              <a:stretch>
                <a:fillRect/>
              </a:stretch>
            </a:blipFill>
            <a:ln w="38100"/>
          </c:spPr>
          <c:invertIfNegative val="0"/>
          <c:pictureOptions>
            <c:pictureFormat val="stretch"/>
          </c:pictureOptions>
          <c:dLbls>
            <c:dLbl>
              <c:idx val="0"/>
              <c:layout>
                <c:manualLayout>
                  <c:x val="0"/>
                  <c:y val="-2.1813224267211998E-2"/>
                </c:manualLayout>
              </c:layout>
              <c:dLblPos val="outEnd"/>
              <c:showLegendKey val="0"/>
              <c:showVal val="1"/>
              <c:showCatName val="0"/>
              <c:showSerName val="0"/>
              <c:showPercent val="0"/>
              <c:showBubbleSize val="0"/>
            </c:dLbl>
            <c:txPr>
              <a:bodyPr/>
              <a:lstStyle/>
              <a:p>
                <a:pPr>
                  <a:defRPr sz="1400">
                    <a:latin typeface="Arial" pitchFamily="34" charset="0"/>
                    <a:cs typeface="Arial" pitchFamily="34" charset="0"/>
                  </a:defRPr>
                </a:pPr>
                <a:endParaRPr lang="en-US"/>
              </a:p>
            </c:txPr>
            <c:showLegendKey val="0"/>
            <c:showVal val="1"/>
            <c:showCatName val="0"/>
            <c:showSerName val="0"/>
            <c:showPercent val="0"/>
            <c:showBubbleSize val="0"/>
            <c:showLeaderLines val="0"/>
          </c:dLbls>
          <c:errBars>
            <c:errBarType val="both"/>
            <c:errValType val="fixedVal"/>
            <c:noEndCap val="0"/>
            <c:val val="0.70000000000000007"/>
            <c:spPr>
              <a:ln w="38100"/>
            </c:spPr>
          </c:errBars>
          <c:cat>
            <c:strLit>
              <c:ptCount val="1"/>
              <c:pt idx="0">
                <c:v>Analysis with wet ES2        Analysis with wet OB2       </c:v>
              </c:pt>
            </c:strLit>
          </c:cat>
          <c:val>
            <c:numLit>
              <c:formatCode>General</c:formatCode>
              <c:ptCount val="1"/>
              <c:pt idx="0">
                <c:v>10.5</c:v>
              </c:pt>
            </c:numLit>
          </c:val>
        </c:ser>
        <c:ser>
          <c:idx val="8"/>
          <c:order val="7"/>
          <c:tx>
            <c:v>IAEA405 distillation along with OB2</c:v>
          </c:tx>
          <c:invertIfNegative val="0"/>
          <c:dPt>
            <c:idx val="0"/>
            <c:invertIfNegative val="0"/>
            <c:bubble3D val="0"/>
            <c:spPr>
              <a:blipFill>
                <a:blip xmlns:r="http://schemas.openxmlformats.org/officeDocument/2006/relationships" r:embed="rId7"/>
                <a:stretch>
                  <a:fillRect/>
                </a:stretch>
              </a:blipFill>
            </c:spPr>
            <c:pictureOptions>
              <c:pictureFormat val="stretch"/>
            </c:pictureOptions>
          </c:dPt>
          <c:dLbls>
            <c:dLbl>
              <c:idx val="0"/>
              <c:layout>
                <c:manualLayout>
                  <c:x val="0"/>
                  <c:y val="-2.7266530334015097E-2"/>
                </c:manualLayout>
              </c:layout>
              <c:dLblPos val="outEnd"/>
              <c:showLegendKey val="0"/>
              <c:showVal val="1"/>
              <c:showCatName val="0"/>
              <c:showSerName val="0"/>
              <c:showPercent val="0"/>
              <c:showBubbleSize val="0"/>
            </c:dLbl>
            <c:txPr>
              <a:bodyPr/>
              <a:lstStyle/>
              <a:p>
                <a:pPr>
                  <a:defRPr sz="1400">
                    <a:latin typeface="Arial" pitchFamily="34" charset="0"/>
                    <a:cs typeface="Arial" pitchFamily="34" charset="0"/>
                  </a:defRPr>
                </a:pPr>
                <a:endParaRPr lang="en-US"/>
              </a:p>
            </c:txPr>
            <c:showLegendKey val="0"/>
            <c:showVal val="1"/>
            <c:showCatName val="0"/>
            <c:showSerName val="0"/>
            <c:showPercent val="0"/>
            <c:showBubbleSize val="0"/>
            <c:showLeaderLines val="0"/>
          </c:dLbls>
          <c:cat>
            <c:strLit>
              <c:ptCount val="1"/>
              <c:pt idx="0">
                <c:v>Analysis with wet ES2        Analysis with wet OB2       </c:v>
              </c:pt>
            </c:strLit>
          </c:cat>
          <c:val>
            <c:numLit>
              <c:formatCode>General</c:formatCode>
              <c:ptCount val="1"/>
              <c:pt idx="0">
                <c:v>5.23</c:v>
              </c:pt>
            </c:numLit>
          </c:val>
        </c:ser>
        <c:ser>
          <c:idx val="9"/>
          <c:order val="8"/>
          <c:tx>
            <c:v>IAEA405 extracted along with OB2</c:v>
          </c:tx>
          <c:spPr>
            <a:blipFill>
              <a:blip xmlns:r="http://schemas.openxmlformats.org/officeDocument/2006/relationships" r:embed="rId8"/>
              <a:stretch>
                <a:fillRect/>
              </a:stretch>
            </a:blipFill>
          </c:spPr>
          <c:invertIfNegative val="0"/>
          <c:pictureOptions>
            <c:pictureFormat val="stretch"/>
          </c:pictureOptions>
          <c:dLbls>
            <c:dLbl>
              <c:idx val="0"/>
              <c:layout>
                <c:manualLayout>
                  <c:x val="0"/>
                  <c:y val="-1.6359918200408999E-2"/>
                </c:manualLayout>
              </c:layout>
              <c:dLblPos val="outEnd"/>
              <c:showLegendKey val="0"/>
              <c:showVal val="1"/>
              <c:showCatName val="0"/>
              <c:showSerName val="0"/>
              <c:showPercent val="0"/>
              <c:showBubbleSize val="0"/>
            </c:dLbl>
            <c:txPr>
              <a:bodyPr/>
              <a:lstStyle/>
              <a:p>
                <a:pPr>
                  <a:defRPr sz="1400">
                    <a:latin typeface="Arial" pitchFamily="34" charset="0"/>
                    <a:cs typeface="Arial" pitchFamily="34" charset="0"/>
                  </a:defRPr>
                </a:pPr>
                <a:endParaRPr lang="en-US"/>
              </a:p>
            </c:txPr>
            <c:showLegendKey val="0"/>
            <c:showVal val="1"/>
            <c:showCatName val="0"/>
            <c:showSerName val="0"/>
            <c:showPercent val="0"/>
            <c:showBubbleSize val="0"/>
            <c:showLeaderLines val="0"/>
          </c:dLbls>
          <c:cat>
            <c:strLit>
              <c:ptCount val="1"/>
              <c:pt idx="0">
                <c:v>Analysis with wet ES2        Analysis with wet OB2       </c:v>
              </c:pt>
            </c:strLit>
          </c:cat>
          <c:val>
            <c:numLit>
              <c:formatCode>General</c:formatCode>
              <c:ptCount val="1"/>
              <c:pt idx="0">
                <c:v>5.15</c:v>
              </c:pt>
            </c:numLit>
          </c:val>
        </c:ser>
        <c:ser>
          <c:idx val="5"/>
          <c:order val="9"/>
          <c:invertIfNegative val="0"/>
          <c:cat>
            <c:strLit>
              <c:ptCount val="1"/>
              <c:pt idx="0">
                <c:v>Analysis with wet ES2        Analysis with wet OB2       </c:v>
              </c:pt>
            </c:strLit>
          </c:cat>
          <c:val>
            <c:numLit>
              <c:formatCode>General</c:formatCode>
              <c:ptCount val="1"/>
              <c:pt idx="0">
                <c:v>0</c:v>
              </c:pt>
            </c:numLit>
          </c:val>
        </c:ser>
        <c:dLbls>
          <c:showLegendKey val="0"/>
          <c:showVal val="0"/>
          <c:showCatName val="0"/>
          <c:showSerName val="0"/>
          <c:showPercent val="0"/>
          <c:showBubbleSize val="0"/>
        </c:dLbls>
        <c:gapWidth val="300"/>
        <c:axId val="112599424"/>
        <c:axId val="112600960"/>
      </c:barChart>
      <c:catAx>
        <c:axId val="112599424"/>
        <c:scaling>
          <c:orientation val="minMax"/>
        </c:scaling>
        <c:delete val="0"/>
        <c:axPos val="b"/>
        <c:numFmt formatCode="#,##0_);\(#,##0\)" sourceLinked="0"/>
        <c:majorTickMark val="none"/>
        <c:minorTickMark val="none"/>
        <c:tickLblPos val="nextTo"/>
        <c:spPr>
          <a:ln w="38100">
            <a:solidFill>
              <a:schemeClr val="tx1"/>
            </a:solidFill>
          </a:ln>
        </c:spPr>
        <c:txPr>
          <a:bodyPr/>
          <a:lstStyle/>
          <a:p>
            <a:pPr>
              <a:defRPr sz="1700" b="1" baseline="0">
                <a:latin typeface="Arial" pitchFamily="34" charset="0"/>
                <a:cs typeface="Arial" pitchFamily="34" charset="0"/>
              </a:defRPr>
            </a:pPr>
            <a:endParaRPr lang="en-US"/>
          </a:p>
        </c:txPr>
        <c:crossAx val="112600960"/>
        <c:crosses val="autoZero"/>
        <c:auto val="0"/>
        <c:lblAlgn val="ctr"/>
        <c:lblOffset val="100"/>
        <c:tickMarkSkip val="1"/>
        <c:noMultiLvlLbl val="0"/>
      </c:catAx>
      <c:valAx>
        <c:axId val="112600960"/>
        <c:scaling>
          <c:orientation val="minMax"/>
          <c:max val="31"/>
          <c:min val="0"/>
        </c:scaling>
        <c:delete val="0"/>
        <c:axPos val="l"/>
        <c:title>
          <c:tx>
            <c:rich>
              <a:bodyPr/>
              <a:lstStyle/>
              <a:p>
                <a:pPr>
                  <a:defRPr sz="2000" baseline="0">
                    <a:latin typeface="Arial" pitchFamily="34" charset="0"/>
                  </a:defRPr>
                </a:pPr>
                <a:r>
                  <a:rPr lang="en-US" sz="2000" baseline="0">
                    <a:latin typeface="Arial" pitchFamily="34" charset="0"/>
                  </a:rPr>
                  <a:t>MeHg </a:t>
                </a:r>
                <a:r>
                  <a:rPr lang="en-US" sz="1600" baseline="0">
                    <a:latin typeface="Arial" pitchFamily="34" charset="0"/>
                  </a:rPr>
                  <a:t>concentration</a:t>
                </a:r>
                <a:r>
                  <a:rPr lang="en-US" sz="2000" baseline="0">
                    <a:latin typeface="Arial" pitchFamily="34" charset="0"/>
                  </a:rPr>
                  <a:t>, ng/gdw</a:t>
                </a:r>
              </a:p>
            </c:rich>
          </c:tx>
          <c:layout>
            <c:manualLayout>
              <c:xMode val="edge"/>
              <c:yMode val="edge"/>
              <c:x val="4.3718219433097182E-4"/>
              <c:y val="0.15446961767815834"/>
            </c:manualLayout>
          </c:layout>
          <c:overlay val="0"/>
        </c:title>
        <c:numFmt formatCode="General" sourceLinked="1"/>
        <c:majorTickMark val="out"/>
        <c:minorTickMark val="none"/>
        <c:tickLblPos val="nextTo"/>
        <c:spPr>
          <a:ln w="38100" cmpd="sng">
            <a:solidFill>
              <a:schemeClr val="tx1"/>
            </a:solidFill>
          </a:ln>
        </c:spPr>
        <c:txPr>
          <a:bodyPr/>
          <a:lstStyle/>
          <a:p>
            <a:pPr>
              <a:defRPr sz="1600" b="1" baseline="0">
                <a:latin typeface="Arial" pitchFamily="34" charset="0"/>
              </a:defRPr>
            </a:pPr>
            <a:endParaRPr lang="en-US"/>
          </a:p>
        </c:txPr>
        <c:crossAx val="112599424"/>
        <c:crosses val="autoZero"/>
        <c:crossBetween val="between"/>
      </c:valAx>
    </c:plotArea>
    <c:legend>
      <c:legendPos val="r"/>
      <c:legendEntry>
        <c:idx val="4"/>
        <c:delete val="1"/>
      </c:legendEntry>
      <c:legendEntry>
        <c:idx val="9"/>
        <c:delete val="1"/>
      </c:legendEntry>
      <c:layout>
        <c:manualLayout>
          <c:xMode val="edge"/>
          <c:yMode val="edge"/>
          <c:x val="0.58202670822873115"/>
          <c:y val="2.5633561146903475E-2"/>
          <c:w val="0.41797327710185261"/>
          <c:h val="0.36476856789424805"/>
        </c:manualLayout>
      </c:layout>
      <c:overlay val="0"/>
      <c:txPr>
        <a:bodyPr/>
        <a:lstStyle/>
        <a:p>
          <a:pPr>
            <a:defRPr sz="1400"/>
          </a:pPr>
          <a:endParaRPr lang="en-US"/>
        </a:p>
      </c:txPr>
    </c:legend>
    <c:plotVisOnly val="1"/>
    <c:dispBlanksAs val="gap"/>
    <c:showDLblsOverMax val="0"/>
  </c:chart>
  <c:spPr>
    <a:ln>
      <a:noFill/>
    </a:ln>
  </c:spPr>
  <c:externalData r:id="rId9">
    <c:autoUpdate val="0"/>
  </c:externalData>
  <c:userShapes r:id="rId10"/>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688200876169612"/>
          <c:y val="6.6555006895324523E-2"/>
          <c:w val="0.83819923930382612"/>
          <c:h val="0.81918568441656658"/>
        </c:manualLayout>
      </c:layout>
      <c:barChart>
        <c:barDir val="col"/>
        <c:grouping val="clustered"/>
        <c:varyColors val="0"/>
        <c:ser>
          <c:idx val="0"/>
          <c:order val="0"/>
          <c:tx>
            <c:v>Wet ES2 sediment, Acid Distillation</c:v>
          </c:tx>
          <c:spPr>
            <a:blipFill>
              <a:blip xmlns:r="http://schemas.openxmlformats.org/officeDocument/2006/relationships" r:embed="rId1"/>
              <a:stretch>
                <a:fillRect/>
              </a:stretch>
            </a:blipFill>
            <a:ln w="38100"/>
          </c:spPr>
          <c:invertIfNegative val="0"/>
          <c:pictureOptions>
            <c:pictureFormat val="stretch"/>
          </c:pictureOptions>
          <c:dLbls>
            <c:dLbl>
              <c:idx val="0"/>
              <c:layout>
                <c:manualLayout>
                  <c:x val="0"/>
                  <c:y val="-2.7777777777777776E-2"/>
                </c:manualLayout>
              </c:layout>
              <c:dLblPos val="outEnd"/>
              <c:showLegendKey val="0"/>
              <c:showVal val="1"/>
              <c:showCatName val="0"/>
              <c:showSerName val="0"/>
              <c:showPercent val="0"/>
              <c:showBubbleSize val="0"/>
            </c:dLbl>
            <c:txPr>
              <a:bodyPr/>
              <a:lstStyle/>
              <a:p>
                <a:pPr>
                  <a:defRPr sz="1600"/>
                </a:pPr>
                <a:endParaRPr lang="en-US"/>
              </a:p>
            </c:txPr>
            <c:showLegendKey val="0"/>
            <c:showVal val="1"/>
            <c:showCatName val="0"/>
            <c:showSerName val="0"/>
            <c:showPercent val="0"/>
            <c:showBubbleSize val="0"/>
            <c:showLeaderLines val="0"/>
          </c:dLbls>
          <c:errBars>
            <c:errBarType val="both"/>
            <c:errValType val="fixedVal"/>
            <c:noEndCap val="0"/>
            <c:val val="1.05"/>
            <c:spPr>
              <a:ln w="38100"/>
            </c:spPr>
          </c:errBars>
          <c:cat>
            <c:strLit>
              <c:ptCount val="1"/>
              <c:pt idx="0">
                <c:v>Analysis with wet ES2         Analysis with wet OB2     </c:v>
              </c:pt>
            </c:strLit>
          </c:cat>
          <c:val>
            <c:numLit>
              <c:formatCode>General</c:formatCode>
              <c:ptCount val="1"/>
              <c:pt idx="0">
                <c:v>95.9</c:v>
              </c:pt>
            </c:numLit>
          </c:val>
        </c:ser>
        <c:ser>
          <c:idx val="1"/>
          <c:order val="1"/>
          <c:tx>
            <c:v>Wet ES2 Sediment,KBr Extraction</c:v>
          </c:tx>
          <c:spPr>
            <a:blipFill>
              <a:blip xmlns:r="http://schemas.openxmlformats.org/officeDocument/2006/relationships" r:embed="rId2"/>
              <a:stretch>
                <a:fillRect/>
              </a:stretch>
            </a:blipFill>
            <a:ln w="38100"/>
          </c:spPr>
          <c:invertIfNegative val="0"/>
          <c:pictureOptions>
            <c:pictureFormat val="stretch"/>
          </c:pictureOptions>
          <c:dLbls>
            <c:txPr>
              <a:bodyPr/>
              <a:lstStyle/>
              <a:p>
                <a:pPr>
                  <a:defRPr sz="1600"/>
                </a:pPr>
                <a:endParaRPr lang="en-US"/>
              </a:p>
            </c:txPr>
            <c:showLegendKey val="0"/>
            <c:showVal val="1"/>
            <c:showCatName val="0"/>
            <c:showSerName val="0"/>
            <c:showPercent val="0"/>
            <c:showBubbleSize val="0"/>
            <c:showLeaderLines val="0"/>
          </c:dLbls>
          <c:errBars>
            <c:errBarType val="both"/>
            <c:errValType val="fixedVal"/>
            <c:noEndCap val="0"/>
            <c:val val="0.48000000000000004"/>
            <c:spPr>
              <a:ln w="38100"/>
            </c:spPr>
          </c:errBars>
          <c:cat>
            <c:strLit>
              <c:ptCount val="1"/>
              <c:pt idx="0">
                <c:v>Analysis with wet ES2         Analysis with wet OB2     </c:v>
              </c:pt>
            </c:strLit>
          </c:cat>
          <c:val>
            <c:numLit>
              <c:formatCode>General</c:formatCode>
              <c:ptCount val="1"/>
              <c:pt idx="0">
                <c:v>96</c:v>
              </c:pt>
            </c:numLit>
          </c:val>
        </c:ser>
        <c:ser>
          <c:idx val="2"/>
          <c:order val="2"/>
          <c:tx>
            <c:v>IAEA405, Acid Distillation</c:v>
          </c:tx>
          <c:invertIfNegative val="0"/>
          <c:dPt>
            <c:idx val="0"/>
            <c:invertIfNegative val="0"/>
            <c:bubble3D val="0"/>
            <c:spPr>
              <a:blipFill>
                <a:blip xmlns:r="http://schemas.openxmlformats.org/officeDocument/2006/relationships" r:embed="rId3"/>
                <a:stretch>
                  <a:fillRect/>
                </a:stretch>
              </a:blipFill>
            </c:spPr>
            <c:pictureOptions>
              <c:pictureFormat val="stretch"/>
            </c:pictureOptions>
          </c:dPt>
          <c:dLbls>
            <c:txPr>
              <a:bodyPr/>
              <a:lstStyle/>
              <a:p>
                <a:pPr>
                  <a:defRPr sz="1600"/>
                </a:pPr>
                <a:endParaRPr lang="en-US"/>
              </a:p>
            </c:txPr>
            <c:showLegendKey val="0"/>
            <c:showVal val="1"/>
            <c:showCatName val="0"/>
            <c:showSerName val="0"/>
            <c:showPercent val="0"/>
            <c:showBubbleSize val="0"/>
            <c:showLeaderLines val="0"/>
          </c:dLbls>
          <c:cat>
            <c:strLit>
              <c:ptCount val="1"/>
              <c:pt idx="0">
                <c:v>Analysis with wet ES2         Analysis with wet OB2     </c:v>
              </c:pt>
            </c:strLit>
          </c:cat>
          <c:val>
            <c:numLit>
              <c:formatCode>General</c:formatCode>
              <c:ptCount val="1"/>
              <c:pt idx="0">
                <c:v>98.5</c:v>
              </c:pt>
            </c:numLit>
          </c:val>
        </c:ser>
        <c:ser>
          <c:idx val="3"/>
          <c:order val="3"/>
          <c:tx>
            <c:v>IAEA405, KBr Extraction</c:v>
          </c:tx>
          <c:spPr>
            <a:blipFill>
              <a:blip xmlns:r="http://schemas.openxmlformats.org/officeDocument/2006/relationships" r:embed="rId4"/>
              <a:stretch>
                <a:fillRect/>
              </a:stretch>
            </a:blipFill>
          </c:spPr>
          <c:invertIfNegative val="0"/>
          <c:pictureOptions>
            <c:pictureFormat val="stretch"/>
          </c:pictureOptions>
          <c:dLbls>
            <c:txPr>
              <a:bodyPr/>
              <a:lstStyle/>
              <a:p>
                <a:pPr>
                  <a:defRPr sz="1600"/>
                </a:pPr>
                <a:endParaRPr lang="en-US"/>
              </a:p>
            </c:txPr>
            <c:showLegendKey val="0"/>
            <c:showVal val="1"/>
            <c:showCatName val="0"/>
            <c:showSerName val="0"/>
            <c:showPercent val="0"/>
            <c:showBubbleSize val="0"/>
            <c:showLeaderLines val="0"/>
          </c:dLbls>
          <c:cat>
            <c:strLit>
              <c:ptCount val="1"/>
              <c:pt idx="0">
                <c:v>Analysis with wet ES2         Analysis with wet OB2     </c:v>
              </c:pt>
            </c:strLit>
          </c:cat>
          <c:val>
            <c:numLit>
              <c:formatCode>General</c:formatCode>
              <c:ptCount val="1"/>
              <c:pt idx="0">
                <c:v>99.5</c:v>
              </c:pt>
            </c:numLit>
          </c:val>
        </c:ser>
        <c:ser>
          <c:idx val="4"/>
          <c:order val="4"/>
          <c:invertIfNegative val="0"/>
          <c:errBars>
            <c:errBarType val="both"/>
            <c:errValType val="stdDev"/>
            <c:noEndCap val="0"/>
            <c:val val="1"/>
          </c:errBars>
          <c:cat>
            <c:strLit>
              <c:ptCount val="1"/>
              <c:pt idx="0">
                <c:v>Analysis with wet ES2         Analysis with wet OB2     </c:v>
              </c:pt>
            </c:strLit>
          </c:cat>
          <c:val>
            <c:numLit>
              <c:formatCode>General</c:formatCode>
              <c:ptCount val="1"/>
              <c:pt idx="0">
                <c:v>0</c:v>
              </c:pt>
            </c:numLit>
          </c:val>
        </c:ser>
        <c:ser>
          <c:idx val="6"/>
          <c:order val="5"/>
          <c:tx>
            <c:v>Wet OB2 sediment, Acid distillation</c:v>
          </c:tx>
          <c:spPr>
            <a:blipFill>
              <a:blip xmlns:r="http://schemas.openxmlformats.org/officeDocument/2006/relationships" r:embed="rId5"/>
              <a:stretch>
                <a:fillRect/>
              </a:stretch>
            </a:blipFill>
            <a:ln w="38100"/>
          </c:spPr>
          <c:invertIfNegative val="0"/>
          <c:pictureOptions>
            <c:pictureFormat val="stretch"/>
          </c:pictureOptions>
          <c:dLbls>
            <c:txPr>
              <a:bodyPr/>
              <a:lstStyle/>
              <a:p>
                <a:pPr>
                  <a:defRPr sz="1600"/>
                </a:pPr>
                <a:endParaRPr lang="en-US"/>
              </a:p>
            </c:txPr>
            <c:showLegendKey val="0"/>
            <c:showVal val="1"/>
            <c:showCatName val="0"/>
            <c:showSerName val="0"/>
            <c:showPercent val="0"/>
            <c:showBubbleSize val="0"/>
            <c:showLeaderLines val="0"/>
          </c:dLbls>
          <c:errBars>
            <c:errBarType val="both"/>
            <c:errValType val="fixedVal"/>
            <c:noEndCap val="0"/>
            <c:val val="0.6100000000000001"/>
            <c:spPr>
              <a:ln w="38100"/>
            </c:spPr>
          </c:errBars>
          <c:cat>
            <c:strLit>
              <c:ptCount val="1"/>
              <c:pt idx="0">
                <c:v>Analysis with wet ES2         Analysis with wet OB2     </c:v>
              </c:pt>
            </c:strLit>
          </c:cat>
          <c:val>
            <c:numLit>
              <c:formatCode>General</c:formatCode>
              <c:ptCount val="1"/>
              <c:pt idx="0">
                <c:v>93.6</c:v>
              </c:pt>
            </c:numLit>
          </c:val>
        </c:ser>
        <c:ser>
          <c:idx val="7"/>
          <c:order val="6"/>
          <c:tx>
            <c:v>Wet OB2 sediment, KBr extraction</c:v>
          </c:tx>
          <c:spPr>
            <a:blipFill>
              <a:blip xmlns:r="http://schemas.openxmlformats.org/officeDocument/2006/relationships" r:embed="rId6"/>
              <a:stretch>
                <a:fillRect/>
              </a:stretch>
            </a:blipFill>
            <a:ln w="38100"/>
          </c:spPr>
          <c:invertIfNegative val="0"/>
          <c:pictureOptions>
            <c:pictureFormat val="stretch"/>
          </c:pictureOptions>
          <c:dLbls>
            <c:txPr>
              <a:bodyPr/>
              <a:lstStyle/>
              <a:p>
                <a:pPr>
                  <a:defRPr sz="1600"/>
                </a:pPr>
                <a:endParaRPr lang="en-US"/>
              </a:p>
            </c:txPr>
            <c:showLegendKey val="0"/>
            <c:showVal val="1"/>
            <c:showCatName val="0"/>
            <c:showSerName val="0"/>
            <c:showPercent val="0"/>
            <c:showBubbleSize val="0"/>
            <c:showLeaderLines val="0"/>
          </c:dLbls>
          <c:errBars>
            <c:errBarType val="both"/>
            <c:errValType val="fixedVal"/>
            <c:noEndCap val="0"/>
            <c:val val="0.70000000000000007"/>
            <c:spPr>
              <a:ln w="38100"/>
            </c:spPr>
          </c:errBars>
          <c:cat>
            <c:strLit>
              <c:ptCount val="1"/>
              <c:pt idx="0">
                <c:v>Analysis with wet ES2         Analysis with wet OB2     </c:v>
              </c:pt>
            </c:strLit>
          </c:cat>
          <c:val>
            <c:numLit>
              <c:formatCode>General</c:formatCode>
              <c:ptCount val="1"/>
              <c:pt idx="0">
                <c:v>90.2</c:v>
              </c:pt>
            </c:numLit>
          </c:val>
        </c:ser>
        <c:ser>
          <c:idx val="9"/>
          <c:order val="7"/>
          <c:tx>
            <c:v>IAEA405, Acid distillation</c:v>
          </c:tx>
          <c:spPr>
            <a:blipFill>
              <a:blip xmlns:r="http://schemas.openxmlformats.org/officeDocument/2006/relationships" r:embed="rId7"/>
              <a:stretch>
                <a:fillRect/>
              </a:stretch>
            </a:blipFill>
          </c:spPr>
          <c:invertIfNegative val="0"/>
          <c:pictureOptions>
            <c:pictureFormat val="stretch"/>
          </c:pictureOptions>
          <c:dLbls>
            <c:txPr>
              <a:bodyPr/>
              <a:lstStyle/>
              <a:p>
                <a:pPr>
                  <a:defRPr sz="1600"/>
                </a:pPr>
                <a:endParaRPr lang="en-US"/>
              </a:p>
            </c:txPr>
            <c:showLegendKey val="0"/>
            <c:showVal val="1"/>
            <c:showCatName val="0"/>
            <c:showSerName val="0"/>
            <c:showPercent val="0"/>
            <c:showBubbleSize val="0"/>
            <c:showLeaderLines val="0"/>
          </c:dLbls>
          <c:cat>
            <c:strLit>
              <c:ptCount val="1"/>
              <c:pt idx="0">
                <c:v>Analysis with wet ES2         Analysis with wet OB2     </c:v>
              </c:pt>
            </c:strLit>
          </c:cat>
          <c:val>
            <c:numLit>
              <c:formatCode>General</c:formatCode>
              <c:ptCount val="1"/>
              <c:pt idx="0">
                <c:v>95.3</c:v>
              </c:pt>
            </c:numLit>
          </c:val>
        </c:ser>
        <c:ser>
          <c:idx val="8"/>
          <c:order val="8"/>
          <c:tx>
            <c:v>IAEA405, KBr Extraction</c:v>
          </c:tx>
          <c:spPr>
            <a:blipFill>
              <a:blip xmlns:r="http://schemas.openxmlformats.org/officeDocument/2006/relationships" r:embed="rId8"/>
              <a:stretch>
                <a:fillRect/>
              </a:stretch>
            </a:blipFill>
          </c:spPr>
          <c:invertIfNegative val="0"/>
          <c:pictureOptions>
            <c:pictureFormat val="stretch"/>
          </c:pictureOptions>
          <c:dLbls>
            <c:txPr>
              <a:bodyPr/>
              <a:lstStyle/>
              <a:p>
                <a:pPr>
                  <a:defRPr sz="1600"/>
                </a:pPr>
                <a:endParaRPr lang="en-US"/>
              </a:p>
            </c:txPr>
            <c:showLegendKey val="0"/>
            <c:showVal val="1"/>
            <c:showCatName val="0"/>
            <c:showSerName val="0"/>
            <c:showPercent val="0"/>
            <c:showBubbleSize val="0"/>
            <c:showLeaderLines val="0"/>
          </c:dLbls>
          <c:cat>
            <c:strLit>
              <c:ptCount val="1"/>
              <c:pt idx="0">
                <c:v>Analysis with wet ES2         Analysis with wet OB2     </c:v>
              </c:pt>
            </c:strLit>
          </c:cat>
          <c:val>
            <c:numLit>
              <c:formatCode>General</c:formatCode>
              <c:ptCount val="1"/>
              <c:pt idx="0">
                <c:v>93.8</c:v>
              </c:pt>
            </c:numLit>
          </c:val>
        </c:ser>
        <c:dLbls>
          <c:showLegendKey val="0"/>
          <c:showVal val="0"/>
          <c:showCatName val="0"/>
          <c:showSerName val="0"/>
          <c:showPercent val="0"/>
          <c:showBubbleSize val="0"/>
        </c:dLbls>
        <c:gapWidth val="300"/>
        <c:axId val="114016640"/>
        <c:axId val="114018176"/>
      </c:barChart>
      <c:catAx>
        <c:axId val="114016640"/>
        <c:scaling>
          <c:orientation val="minMax"/>
        </c:scaling>
        <c:delete val="0"/>
        <c:axPos val="b"/>
        <c:numFmt formatCode="#,##0_);\(#,##0\)" sourceLinked="0"/>
        <c:majorTickMark val="none"/>
        <c:minorTickMark val="none"/>
        <c:tickLblPos val="nextTo"/>
        <c:spPr>
          <a:ln w="38100">
            <a:solidFill>
              <a:schemeClr val="tx1"/>
            </a:solidFill>
          </a:ln>
        </c:spPr>
        <c:txPr>
          <a:bodyPr/>
          <a:lstStyle/>
          <a:p>
            <a:pPr>
              <a:defRPr sz="1700" b="1">
                <a:latin typeface="Arial" pitchFamily="34" charset="0"/>
                <a:cs typeface="Arial" pitchFamily="34" charset="0"/>
              </a:defRPr>
            </a:pPr>
            <a:endParaRPr lang="en-US"/>
          </a:p>
        </c:txPr>
        <c:crossAx val="114018176"/>
        <c:crosses val="autoZero"/>
        <c:auto val="0"/>
        <c:lblAlgn val="ctr"/>
        <c:lblOffset val="100"/>
        <c:tickMarkSkip val="1"/>
        <c:noMultiLvlLbl val="0"/>
      </c:catAx>
      <c:valAx>
        <c:axId val="114018176"/>
        <c:scaling>
          <c:orientation val="minMax"/>
          <c:max val="120"/>
          <c:min val="0"/>
        </c:scaling>
        <c:delete val="0"/>
        <c:axPos val="l"/>
        <c:title>
          <c:tx>
            <c:rich>
              <a:bodyPr/>
              <a:lstStyle/>
              <a:p>
                <a:pPr>
                  <a:defRPr sz="1700">
                    <a:latin typeface="Arial" pitchFamily="34" charset="0"/>
                    <a:cs typeface="Arial" pitchFamily="34" charset="0"/>
                  </a:defRPr>
                </a:pPr>
                <a:r>
                  <a:rPr lang="en-US" sz="1700">
                    <a:latin typeface="Arial" pitchFamily="34" charset="0"/>
                    <a:cs typeface="Arial" pitchFamily="34" charset="0"/>
                  </a:rPr>
                  <a:t>Matrix</a:t>
                </a:r>
                <a:r>
                  <a:rPr lang="en-US" sz="1700" baseline="0">
                    <a:latin typeface="Arial" pitchFamily="34" charset="0"/>
                    <a:cs typeface="Arial" pitchFamily="34" charset="0"/>
                  </a:rPr>
                  <a:t> spike and CRM recovery, %</a:t>
                </a:r>
                <a:endParaRPr lang="en-US" sz="1700">
                  <a:latin typeface="Arial" pitchFamily="34" charset="0"/>
                  <a:cs typeface="Arial" pitchFamily="34" charset="0"/>
                </a:endParaRPr>
              </a:p>
            </c:rich>
          </c:tx>
          <c:layout>
            <c:manualLayout>
              <c:xMode val="edge"/>
              <c:yMode val="edge"/>
              <c:x val="6.4596676269612638E-3"/>
              <c:y val="7.8442991236264956E-2"/>
            </c:manualLayout>
          </c:layout>
          <c:overlay val="0"/>
        </c:title>
        <c:numFmt formatCode="General" sourceLinked="1"/>
        <c:majorTickMark val="out"/>
        <c:minorTickMark val="none"/>
        <c:tickLblPos val="nextTo"/>
        <c:spPr>
          <a:ln w="38100" cmpd="sng">
            <a:solidFill>
              <a:schemeClr val="tx1"/>
            </a:solidFill>
          </a:ln>
        </c:spPr>
        <c:txPr>
          <a:bodyPr/>
          <a:lstStyle/>
          <a:p>
            <a:pPr>
              <a:defRPr sz="1700" b="1" baseline="0"/>
            </a:pPr>
            <a:endParaRPr lang="en-US"/>
          </a:p>
        </c:txPr>
        <c:crossAx val="114016640"/>
        <c:crosses val="autoZero"/>
        <c:crossBetween val="between"/>
      </c:valAx>
    </c:plotArea>
    <c:plotVisOnly val="1"/>
    <c:dispBlanksAs val="gap"/>
    <c:showDLblsOverMax val="0"/>
  </c:chart>
  <c:spPr>
    <a:ln>
      <a:noFill/>
    </a:ln>
  </c:spPr>
  <c:externalData r:id="rId9">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0.6761</cdr:x>
      <cdr:y>0.43284</cdr:y>
    </cdr:from>
    <cdr:to>
      <cdr:x>0.78135</cdr:x>
      <cdr:y>0.46795</cdr:y>
    </cdr:to>
    <cdr:sp macro="" textlink="">
      <cdr:nvSpPr>
        <cdr:cNvPr id="3073" name="Text Box 1"/>
        <cdr:cNvSpPr txBox="1">
          <a:spLocks xmlns:a="http://schemas.openxmlformats.org/drawingml/2006/main" noChangeArrowheads="1"/>
        </cdr:cNvSpPr>
      </cdr:nvSpPr>
      <cdr:spPr bwMode="auto">
        <a:xfrm xmlns:a="http://schemas.openxmlformats.org/drawingml/2006/main">
          <a:off x="7555148" y="2267220"/>
          <a:ext cx="1176132" cy="18390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none" lIns="27432" tIns="27432" rIns="0" bIns="0" anchor="t" upright="1">
          <a:spAutoFit/>
        </a:bodyPr>
        <a:lstStyle xmlns:a="http://schemas.openxmlformats.org/drawingml/2006/main"/>
        <a:p xmlns:a="http://schemas.openxmlformats.org/drawingml/2006/main">
          <a:pPr algn="l" rtl="0">
            <a:defRPr sz="1000"/>
          </a:pPr>
          <a:r>
            <a:rPr lang="en-US" sz="1600" b="1" i="0" u="none" strike="noStrike" baseline="0" dirty="0">
              <a:solidFill>
                <a:srgbClr val="000000"/>
              </a:solidFill>
              <a:latin typeface="Arial"/>
              <a:cs typeface="Arial"/>
            </a:rPr>
            <a:t>n = </a:t>
          </a:r>
          <a:r>
            <a:rPr lang="en-US" sz="1600" b="1" u="none" strike="noStrike" dirty="0">
              <a:solidFill>
                <a:srgbClr val="000000"/>
              </a:solidFill>
              <a:latin typeface="Arial"/>
              <a:cs typeface="Arial"/>
            </a:rPr>
            <a:t>217</a:t>
          </a:r>
        </a:p>
      </cdr:txBody>
    </cdr:sp>
  </cdr:relSizeAnchor>
</c:userShapes>
</file>

<file path=ppt/drawings/drawing2.xml><?xml version="1.0" encoding="utf-8"?>
<c:userShapes xmlns:c="http://schemas.openxmlformats.org/drawingml/2006/chart">
  <cdr:relSizeAnchor xmlns:cdr="http://schemas.openxmlformats.org/drawingml/2006/chartDrawing">
    <cdr:from>
      <cdr:x>0.74645</cdr:x>
      <cdr:y>0.67552</cdr:y>
    </cdr:from>
    <cdr:to>
      <cdr:x>1</cdr:x>
      <cdr:y>0.83625</cdr:y>
    </cdr:to>
    <cdr:sp macro="" textlink="">
      <cdr:nvSpPr>
        <cdr:cNvPr id="6" name="TextBox 1"/>
        <cdr:cNvSpPr txBox="1"/>
      </cdr:nvSpPr>
      <cdr:spPr>
        <a:xfrm xmlns:a="http://schemas.openxmlformats.org/drawingml/2006/main">
          <a:off x="6267450" y="3687884"/>
          <a:ext cx="2128838" cy="8809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latin typeface="Arial" pitchFamily="34" charset="0"/>
              <a:cs typeface="Arial" pitchFamily="34" charset="0"/>
            </a:rPr>
            <a:t>IAEA405 CRM</a:t>
          </a:r>
          <a:r>
            <a:rPr lang="en-US" sz="1600" baseline="0" dirty="0" smtClean="0">
              <a:latin typeface="Arial" pitchFamily="34" charset="0"/>
              <a:cs typeface="Arial" pitchFamily="34" charset="0"/>
            </a:rPr>
            <a:t> </a:t>
          </a:r>
          <a:r>
            <a:rPr lang="en-US" sz="1600" dirty="0" smtClean="0">
              <a:latin typeface="Arial" pitchFamily="34" charset="0"/>
              <a:cs typeface="Arial" pitchFamily="34" charset="0"/>
            </a:rPr>
            <a:t>value, 5.49±0.53ng/g</a:t>
          </a:r>
          <a:endParaRPr lang="en-US" sz="1600" dirty="0">
            <a:latin typeface="Arial" pitchFamily="34" charset="0"/>
            <a:cs typeface="Arial" pitchFamily="34" charset="0"/>
          </a:endParaRPr>
        </a:p>
      </cdr:txBody>
    </cdr:sp>
  </cdr:relSizeAnchor>
  <cdr:relSizeAnchor xmlns:cdr="http://schemas.openxmlformats.org/drawingml/2006/chartDrawing">
    <cdr:from>
      <cdr:x>0.09726</cdr:x>
      <cdr:y>0.11705</cdr:y>
    </cdr:from>
    <cdr:to>
      <cdr:x>0.74078</cdr:x>
      <cdr:y>0.12349</cdr:y>
    </cdr:to>
    <cdr:cxnSp macro="">
      <cdr:nvCxnSpPr>
        <cdr:cNvPr id="7" name="Straight Connector 3"/>
        <cdr:cNvCxnSpPr>
          <a:cxnSpLocks xmlns:a="http://schemas.openxmlformats.org/drawingml/2006/main" noChangeShapeType="1"/>
        </cdr:cNvCxnSpPr>
      </cdr:nvCxnSpPr>
      <cdr:spPr bwMode="auto">
        <a:xfrm xmlns:a="http://schemas.openxmlformats.org/drawingml/2006/main" flipV="1">
          <a:off x="816623" y="635794"/>
          <a:ext cx="5403202" cy="34960"/>
        </a:xfrm>
        <a:prstGeom xmlns:a="http://schemas.openxmlformats.org/drawingml/2006/main" prst="line">
          <a:avLst/>
        </a:prstGeom>
        <a:noFill xmlns:a="http://schemas.openxmlformats.org/drawingml/2006/main"/>
        <a:ln xmlns:a="http://schemas.openxmlformats.org/drawingml/2006/main" w="15875" algn="ctr">
          <a:solidFill>
            <a:srgbClr val="000000"/>
          </a:solidFill>
          <a:prstDash val="sysDash"/>
          <a:round/>
          <a:headEnd/>
          <a:tailEnd/>
        </a:ln>
        <a:extLst xmlns:a="http://schemas.openxmlformats.org/drawingml/2006/main">
          <a:ext uri="{909E8E84-426E-40DD-AFC4-6F175D3DCCD1}">
            <a14:hiddenFill xmlns:a14="http://schemas.microsoft.com/office/drawing/2010/main">
              <a:noFill/>
            </a14:hiddenFill>
          </a:ext>
        </a:extLst>
      </cdr:spPr>
    </cdr:cxnSp>
  </cdr:relSizeAnchor>
  <cdr:relSizeAnchor xmlns:cdr="http://schemas.openxmlformats.org/drawingml/2006/chartDrawing">
    <cdr:from>
      <cdr:x>0.09896</cdr:x>
      <cdr:y>0.57711</cdr:y>
    </cdr:from>
    <cdr:to>
      <cdr:x>0.74362</cdr:x>
      <cdr:y>0.57943</cdr:y>
    </cdr:to>
    <cdr:cxnSp macro="">
      <cdr:nvCxnSpPr>
        <cdr:cNvPr id="8" name="Straight Connector 4"/>
        <cdr:cNvCxnSpPr>
          <a:cxnSpLocks xmlns:a="http://schemas.openxmlformats.org/drawingml/2006/main" noChangeShapeType="1"/>
        </cdr:cNvCxnSpPr>
      </cdr:nvCxnSpPr>
      <cdr:spPr bwMode="auto">
        <a:xfrm xmlns:a="http://schemas.openxmlformats.org/drawingml/2006/main" flipV="1">
          <a:off x="830897" y="3148013"/>
          <a:ext cx="5412740" cy="12600"/>
        </a:xfrm>
        <a:prstGeom xmlns:a="http://schemas.openxmlformats.org/drawingml/2006/main" prst="line">
          <a:avLst/>
        </a:prstGeom>
        <a:noFill xmlns:a="http://schemas.openxmlformats.org/drawingml/2006/main"/>
        <a:ln xmlns:a="http://schemas.openxmlformats.org/drawingml/2006/main" w="15875" algn="ctr">
          <a:solidFill>
            <a:srgbClr val="000000"/>
          </a:solidFill>
          <a:prstDash val="sysDash"/>
          <a:round/>
          <a:headEnd/>
          <a:tailEnd/>
        </a:ln>
        <a:extLst xmlns:a="http://schemas.openxmlformats.org/drawingml/2006/main">
          <a:ext uri="{909E8E84-426E-40DD-AFC4-6F175D3DCCD1}">
            <a14:hiddenFill xmlns:a14="http://schemas.microsoft.com/office/drawing/2010/main">
              <a:noFill/>
            </a14:hiddenFill>
          </a:ext>
        </a:extLst>
      </cdr:spPr>
    </cdr:cxnSp>
  </cdr:relSizeAnchor>
  <cdr:relSizeAnchor xmlns:cdr="http://schemas.openxmlformats.org/drawingml/2006/chartDrawing">
    <cdr:from>
      <cdr:x>0.75278</cdr:x>
      <cdr:y>0.06199</cdr:y>
    </cdr:from>
    <cdr:to>
      <cdr:x>0.983</cdr:x>
      <cdr:y>0.18036</cdr:y>
    </cdr:to>
    <cdr:sp macro="" textlink="">
      <cdr:nvSpPr>
        <cdr:cNvPr id="9" name="TextBox 1"/>
        <cdr:cNvSpPr txBox="1"/>
      </cdr:nvSpPr>
      <cdr:spPr>
        <a:xfrm xmlns:a="http://schemas.openxmlformats.org/drawingml/2006/main">
          <a:off x="6320542" y="323324"/>
          <a:ext cx="1932994" cy="6496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smtClean="0">
              <a:latin typeface="Arial" pitchFamily="34" charset="0"/>
              <a:cs typeface="Arial" pitchFamily="34" charset="0"/>
            </a:rPr>
            <a:t>28.1ng/gdw from</a:t>
          </a:r>
        </a:p>
        <a:p xmlns:a="http://schemas.openxmlformats.org/drawingml/2006/main">
          <a:r>
            <a:rPr lang="en-US" sz="1600" dirty="0" smtClean="0">
              <a:latin typeface="Arial" pitchFamily="34" charset="0"/>
              <a:cs typeface="Arial" pitchFamily="34" charset="0"/>
            </a:rPr>
            <a:t>distillation</a:t>
          </a:r>
          <a:endParaRPr lang="en-US" sz="1600" dirty="0">
            <a:latin typeface="Arial" pitchFamily="34" charset="0"/>
            <a:cs typeface="Arial" pitchFamily="34" charset="0"/>
          </a:endParaRPr>
        </a:p>
      </cdr:txBody>
    </cdr:sp>
  </cdr:relSizeAnchor>
  <cdr:relSizeAnchor xmlns:cdr="http://schemas.openxmlformats.org/drawingml/2006/chartDrawing">
    <cdr:from>
      <cdr:x>0.74787</cdr:x>
      <cdr:y>0.52209</cdr:y>
    </cdr:from>
    <cdr:to>
      <cdr:x>0.97874</cdr:x>
      <cdr:y>0.64071</cdr:y>
    </cdr:to>
    <cdr:sp macro="" textlink="">
      <cdr:nvSpPr>
        <cdr:cNvPr id="10" name="TextBox 1"/>
        <cdr:cNvSpPr txBox="1"/>
      </cdr:nvSpPr>
      <cdr:spPr>
        <a:xfrm xmlns:a="http://schemas.openxmlformats.org/drawingml/2006/main">
          <a:off x="6279356" y="2846447"/>
          <a:ext cx="1938427" cy="6496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smtClean="0">
              <a:latin typeface="Arial" pitchFamily="34" charset="0"/>
              <a:cs typeface="Arial" pitchFamily="34" charset="0"/>
            </a:rPr>
            <a:t>11.65ng/gdw from</a:t>
          </a:r>
        </a:p>
        <a:p xmlns:a="http://schemas.openxmlformats.org/drawingml/2006/main">
          <a:r>
            <a:rPr lang="en-US" sz="1600" dirty="0" smtClean="0">
              <a:latin typeface="Arial" pitchFamily="34" charset="0"/>
              <a:cs typeface="Arial" pitchFamily="34" charset="0"/>
            </a:rPr>
            <a:t>regular extraction</a:t>
          </a:r>
          <a:endParaRPr lang="en-US" sz="1600" dirty="0">
            <a:latin typeface="Arial" pitchFamily="34" charset="0"/>
            <a:cs typeface="Arial"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0.11162</cdr:x>
      <cdr:y>0.75268</cdr:y>
    </cdr:from>
    <cdr:to>
      <cdr:x>0.75154</cdr:x>
      <cdr:y>0.75269</cdr:y>
    </cdr:to>
    <cdr:cxnSp macro="">
      <cdr:nvCxnSpPr>
        <cdr:cNvPr id="3" name="Straight Connector 2"/>
        <cdr:cNvCxnSpPr/>
      </cdr:nvCxnSpPr>
      <cdr:spPr>
        <a:xfrm xmlns:a="http://schemas.openxmlformats.org/drawingml/2006/main" flipV="1">
          <a:off x="787535" y="3319793"/>
          <a:ext cx="4515017" cy="44"/>
        </a:xfrm>
        <a:prstGeom xmlns:a="http://schemas.openxmlformats.org/drawingml/2006/main" prst="line">
          <a:avLst/>
        </a:prstGeom>
        <a:ln xmlns:a="http://schemas.openxmlformats.org/drawingml/2006/main" w="25400">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96203" cy="457043"/>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eaLnBrk="0" hangingPunct="0">
              <a:defRPr sz="1200"/>
            </a:lvl1pPr>
          </a:lstStyle>
          <a:p>
            <a:endParaRPr lang="en-US"/>
          </a:p>
        </p:txBody>
      </p:sp>
      <p:sp>
        <p:nvSpPr>
          <p:cNvPr id="4099" name="Rectangle 3"/>
          <p:cNvSpPr>
            <a:spLocks noGrp="1" noChangeArrowheads="1"/>
          </p:cNvSpPr>
          <p:nvPr>
            <p:ph type="dt" idx="1"/>
          </p:nvPr>
        </p:nvSpPr>
        <p:spPr bwMode="auto">
          <a:xfrm>
            <a:off x="3942373" y="0"/>
            <a:ext cx="2996203" cy="457043"/>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eaLnBrk="0" hangingPunct="0">
              <a:defRPr sz="1200"/>
            </a:lvl1pPr>
          </a:lstStyle>
          <a:p>
            <a:endParaRPr lang="en-US"/>
          </a:p>
        </p:txBody>
      </p:sp>
      <p:sp>
        <p:nvSpPr>
          <p:cNvPr id="14340" name="Rectangle 4"/>
          <p:cNvSpPr>
            <a:spLocks noGrp="1" noRot="1" noChangeAspect="1" noChangeArrowheads="1" noTextEdit="1"/>
          </p:cNvSpPr>
          <p:nvPr>
            <p:ph type="sldImg" idx="2"/>
          </p:nvPr>
        </p:nvSpPr>
        <p:spPr bwMode="auto">
          <a:xfrm>
            <a:off x="2155825" y="685800"/>
            <a:ext cx="2627313" cy="350361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46169" y="4418081"/>
            <a:ext cx="5046237" cy="4113386"/>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759989"/>
            <a:ext cx="2996203" cy="457043"/>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eaLnBrk="0" hangingPunct="0">
              <a:defRPr sz="1200"/>
            </a:lvl1pPr>
          </a:lstStyle>
          <a:p>
            <a:endParaRPr lang="en-US"/>
          </a:p>
        </p:txBody>
      </p:sp>
      <p:sp>
        <p:nvSpPr>
          <p:cNvPr id="4103" name="Rectangle 7"/>
          <p:cNvSpPr>
            <a:spLocks noGrp="1" noChangeArrowheads="1"/>
          </p:cNvSpPr>
          <p:nvPr>
            <p:ph type="sldNum" sz="quarter" idx="5"/>
          </p:nvPr>
        </p:nvSpPr>
        <p:spPr bwMode="auto">
          <a:xfrm>
            <a:off x="3942373" y="8759989"/>
            <a:ext cx="2996203" cy="457043"/>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eaLnBrk="0" hangingPunct="0">
              <a:defRPr sz="1200"/>
            </a:lvl1pPr>
          </a:lstStyle>
          <a:p>
            <a:fld id="{652C5A8B-F5ED-4ED7-BED5-EA5D4E251E58}" type="slidenum">
              <a:rPr lang="en-US"/>
              <a:pPr/>
              <a:t>‹#›</a:t>
            </a:fld>
            <a:endParaRPr lang="en-US"/>
          </a:p>
        </p:txBody>
      </p:sp>
    </p:spTree>
    <p:extLst>
      <p:ext uri="{BB962C8B-B14F-4D97-AF65-F5344CB8AC3E}">
        <p14:creationId xmlns:p14="http://schemas.microsoft.com/office/powerpoint/2010/main" val="21772539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2C5A8B-F5ED-4ED7-BED5-EA5D4E251E5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4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2468563" y="3898900"/>
            <a:ext cx="27981275" cy="7318375"/>
          </a:xfrm>
          <a:prstGeom prst="rect">
            <a:avLst/>
          </a:prstGeom>
          <a:noFill/>
          <a:ln w="9525">
            <a:noFill/>
            <a:miter lim="800000"/>
            <a:headEnd/>
            <a:tailEnd/>
          </a:ln>
        </p:spPr>
        <p:txBody>
          <a:bodyPr lIns="230701" tIns="115352" rIns="230701" bIns="115352" anchor="ctr"/>
          <a:lstStyle/>
          <a:p>
            <a:pPr algn="ctr" defTabSz="2306638" eaLnBrk="0" hangingPunct="0"/>
            <a:endParaRPr lang="en-US" sz="11100">
              <a:solidFill>
                <a:schemeClr val="tx2"/>
              </a:solidFill>
            </a:endParaRPr>
          </a:p>
        </p:txBody>
      </p:sp>
      <p:sp>
        <p:nvSpPr>
          <p:cNvPr id="3" name="Rectangle 3"/>
          <p:cNvSpPr>
            <a:spLocks noGrp="1" noChangeArrowheads="1"/>
          </p:cNvSpPr>
          <p:nvPr/>
        </p:nvSpPr>
        <p:spPr bwMode="auto">
          <a:xfrm>
            <a:off x="2468563" y="12684125"/>
            <a:ext cx="27981275" cy="26330275"/>
          </a:xfrm>
          <a:prstGeom prst="rect">
            <a:avLst/>
          </a:prstGeom>
          <a:noFill/>
          <a:ln w="9525">
            <a:noFill/>
            <a:miter lim="800000"/>
            <a:headEnd/>
            <a:tailEnd/>
          </a:ln>
        </p:spPr>
        <p:txBody>
          <a:bodyPr lIns="230701" tIns="115352" rIns="230701" bIns="115352"/>
          <a:lstStyle/>
          <a:p>
            <a:pPr marL="863600" indent="-863600" defTabSz="2306638" eaLnBrk="0" hangingPunct="0">
              <a:spcBef>
                <a:spcPct val="20000"/>
              </a:spcBef>
              <a:buFontTx/>
              <a:buChar char="•"/>
            </a:pPr>
            <a:endParaRPr lang="en-US" sz="80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2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2468563" y="3898900"/>
            <a:ext cx="27981275" cy="7318375"/>
          </a:xfrm>
          <a:prstGeom prst="rect">
            <a:avLst/>
          </a:prstGeom>
          <a:noFill/>
          <a:ln w="9525">
            <a:noFill/>
            <a:miter lim="800000"/>
            <a:headEnd/>
            <a:tailEnd/>
          </a:ln>
        </p:spPr>
        <p:txBody>
          <a:bodyPr lIns="230701" tIns="115352" rIns="230701" bIns="115352" anchor="ctr"/>
          <a:lstStyle/>
          <a:p>
            <a:pPr algn="ctr" defTabSz="2306638" eaLnBrk="0" hangingPunct="0"/>
            <a:endParaRPr lang="en-US" sz="11100">
              <a:solidFill>
                <a:schemeClr val="tx2"/>
              </a:solidFill>
            </a:endParaRPr>
          </a:p>
        </p:txBody>
      </p:sp>
      <p:sp>
        <p:nvSpPr>
          <p:cNvPr id="3" name="Rectangle 3"/>
          <p:cNvSpPr>
            <a:spLocks noGrp="1" noChangeArrowheads="1"/>
          </p:cNvSpPr>
          <p:nvPr/>
        </p:nvSpPr>
        <p:spPr bwMode="auto">
          <a:xfrm>
            <a:off x="2468563" y="12684125"/>
            <a:ext cx="27981275" cy="26330275"/>
          </a:xfrm>
          <a:prstGeom prst="rect">
            <a:avLst/>
          </a:prstGeom>
          <a:noFill/>
          <a:ln w="9525">
            <a:noFill/>
            <a:miter lim="800000"/>
            <a:headEnd/>
            <a:tailEnd/>
          </a:ln>
        </p:spPr>
        <p:txBody>
          <a:bodyPr lIns="230701" tIns="115352" rIns="230701" bIns="115352"/>
          <a:lstStyle/>
          <a:p>
            <a:pPr marL="863600" indent="-863600" defTabSz="2306638" eaLnBrk="0" hangingPunct="0">
              <a:spcBef>
                <a:spcPct val="20000"/>
              </a:spcBef>
              <a:buFontTx/>
              <a:buChar char="•"/>
            </a:pPr>
            <a:endParaRPr lang="en-US" sz="80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2468563" y="3898900"/>
            <a:ext cx="27981275" cy="7318375"/>
          </a:xfrm>
          <a:prstGeom prst="rect">
            <a:avLst/>
          </a:prstGeom>
          <a:noFill/>
          <a:ln w="9525">
            <a:noFill/>
            <a:miter lim="800000"/>
            <a:headEnd/>
            <a:tailEnd/>
          </a:ln>
        </p:spPr>
        <p:txBody>
          <a:bodyPr lIns="230701" tIns="115352" rIns="230701" bIns="115352" anchor="ctr"/>
          <a:lstStyle/>
          <a:p>
            <a:pPr algn="ctr" defTabSz="2306638" eaLnBrk="0" hangingPunct="0"/>
            <a:endParaRPr lang="en-US" sz="11100">
              <a:solidFill>
                <a:schemeClr val="tx2"/>
              </a:solidFill>
            </a:endParaRPr>
          </a:p>
        </p:txBody>
      </p:sp>
      <p:sp>
        <p:nvSpPr>
          <p:cNvPr id="3" name="Rectangle 3"/>
          <p:cNvSpPr>
            <a:spLocks noGrp="1" noChangeArrowheads="1"/>
          </p:cNvSpPr>
          <p:nvPr/>
        </p:nvSpPr>
        <p:spPr bwMode="auto">
          <a:xfrm>
            <a:off x="2468563" y="12684125"/>
            <a:ext cx="27981275" cy="26330275"/>
          </a:xfrm>
          <a:prstGeom prst="rect">
            <a:avLst/>
          </a:prstGeom>
          <a:noFill/>
          <a:ln w="9525">
            <a:noFill/>
            <a:miter lim="800000"/>
            <a:headEnd/>
            <a:tailEnd/>
          </a:ln>
        </p:spPr>
        <p:txBody>
          <a:bodyPr lIns="230701" tIns="115352" rIns="230701" bIns="115352"/>
          <a:lstStyle/>
          <a:p>
            <a:pPr marL="863600" indent="-863600" defTabSz="2306638" eaLnBrk="0" hangingPunct="0">
              <a:spcBef>
                <a:spcPct val="20000"/>
              </a:spcBef>
              <a:buFontTx/>
              <a:buChar char="•"/>
            </a:pPr>
            <a:endParaRPr lang="en-US" sz="80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2468563" y="3898900"/>
            <a:ext cx="27981275" cy="7318375"/>
          </a:xfrm>
          <a:prstGeom prst="rect">
            <a:avLst/>
          </a:prstGeom>
          <a:noFill/>
          <a:ln w="9525">
            <a:noFill/>
            <a:miter lim="800000"/>
            <a:headEnd/>
            <a:tailEnd/>
          </a:ln>
        </p:spPr>
        <p:txBody>
          <a:bodyPr lIns="230701" tIns="115352" rIns="230701" bIns="115352" anchor="ctr"/>
          <a:lstStyle/>
          <a:p>
            <a:pPr algn="ctr" defTabSz="2306638" eaLnBrk="0" hangingPunct="0"/>
            <a:endParaRPr lang="en-US" sz="11100">
              <a:solidFill>
                <a:schemeClr val="tx2"/>
              </a:solidFill>
            </a:endParaRPr>
          </a:p>
        </p:txBody>
      </p:sp>
      <p:sp>
        <p:nvSpPr>
          <p:cNvPr id="3" name="Rectangle 3"/>
          <p:cNvSpPr>
            <a:spLocks noGrp="1" noChangeArrowheads="1"/>
          </p:cNvSpPr>
          <p:nvPr/>
        </p:nvSpPr>
        <p:spPr bwMode="auto">
          <a:xfrm>
            <a:off x="2468563" y="12684125"/>
            <a:ext cx="27981275" cy="26330275"/>
          </a:xfrm>
          <a:prstGeom prst="rect">
            <a:avLst/>
          </a:prstGeom>
          <a:noFill/>
          <a:ln w="9525">
            <a:noFill/>
            <a:miter lim="800000"/>
            <a:headEnd/>
            <a:tailEnd/>
          </a:ln>
        </p:spPr>
        <p:txBody>
          <a:bodyPr lIns="230701" tIns="115352" rIns="230701" bIns="115352"/>
          <a:lstStyle/>
          <a:p>
            <a:pPr marL="863600" indent="-863600" defTabSz="2306638" eaLnBrk="0" hangingPunct="0">
              <a:spcBef>
                <a:spcPct val="20000"/>
              </a:spcBef>
              <a:buFontTx/>
              <a:buChar char="•"/>
            </a:pPr>
            <a:endParaRPr lang="en-US" sz="80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2468563" y="3898900"/>
            <a:ext cx="27981275" cy="7318375"/>
          </a:xfrm>
          <a:prstGeom prst="rect">
            <a:avLst/>
          </a:prstGeom>
          <a:noFill/>
          <a:ln w="9525">
            <a:noFill/>
            <a:miter lim="800000"/>
            <a:headEnd/>
            <a:tailEnd/>
          </a:ln>
        </p:spPr>
        <p:txBody>
          <a:bodyPr lIns="230701" tIns="115352" rIns="230701" bIns="115352" anchor="ctr"/>
          <a:lstStyle/>
          <a:p>
            <a:pPr algn="ctr" defTabSz="2306638" eaLnBrk="0" hangingPunct="0"/>
            <a:endParaRPr lang="en-US" sz="11100">
              <a:solidFill>
                <a:schemeClr val="tx2"/>
              </a:solidFill>
            </a:endParaRPr>
          </a:p>
        </p:txBody>
      </p:sp>
      <p:sp>
        <p:nvSpPr>
          <p:cNvPr id="3" name="Rectangle 3"/>
          <p:cNvSpPr>
            <a:spLocks noGrp="1" noChangeArrowheads="1"/>
          </p:cNvSpPr>
          <p:nvPr/>
        </p:nvSpPr>
        <p:spPr bwMode="auto">
          <a:xfrm>
            <a:off x="2468563" y="12684125"/>
            <a:ext cx="27981275" cy="26330275"/>
          </a:xfrm>
          <a:prstGeom prst="rect">
            <a:avLst/>
          </a:prstGeom>
          <a:noFill/>
          <a:ln w="9525">
            <a:noFill/>
            <a:miter lim="800000"/>
            <a:headEnd/>
            <a:tailEnd/>
          </a:ln>
        </p:spPr>
        <p:txBody>
          <a:bodyPr lIns="230701" tIns="115352" rIns="230701" bIns="115352"/>
          <a:lstStyle/>
          <a:p>
            <a:pPr marL="863600" indent="-863600" defTabSz="2306638" eaLnBrk="0" hangingPunct="0">
              <a:spcBef>
                <a:spcPct val="20000"/>
              </a:spcBef>
              <a:buFontTx/>
              <a:buChar char="•"/>
            </a:pPr>
            <a:endParaRPr lang="en-US" sz="80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8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2468563" y="3898900"/>
            <a:ext cx="27981275" cy="7318375"/>
          </a:xfrm>
          <a:prstGeom prst="rect">
            <a:avLst/>
          </a:prstGeom>
          <a:noFill/>
          <a:ln w="9525">
            <a:noFill/>
            <a:miter lim="800000"/>
            <a:headEnd/>
            <a:tailEnd/>
          </a:ln>
        </p:spPr>
        <p:txBody>
          <a:bodyPr lIns="230701" tIns="115352" rIns="230701" bIns="115352" anchor="ctr"/>
          <a:lstStyle/>
          <a:p>
            <a:pPr algn="ctr" defTabSz="2306638" eaLnBrk="0" hangingPunct="0"/>
            <a:endParaRPr lang="en-US" sz="11100">
              <a:solidFill>
                <a:schemeClr val="tx2"/>
              </a:solidFill>
            </a:endParaRPr>
          </a:p>
        </p:txBody>
      </p:sp>
      <p:sp>
        <p:nvSpPr>
          <p:cNvPr id="3" name="Rectangle 3"/>
          <p:cNvSpPr>
            <a:spLocks noGrp="1" noChangeArrowheads="1"/>
          </p:cNvSpPr>
          <p:nvPr/>
        </p:nvSpPr>
        <p:spPr bwMode="auto">
          <a:xfrm>
            <a:off x="2468563" y="12684125"/>
            <a:ext cx="27981275" cy="26330275"/>
          </a:xfrm>
          <a:prstGeom prst="rect">
            <a:avLst/>
          </a:prstGeom>
          <a:noFill/>
          <a:ln w="9525">
            <a:noFill/>
            <a:miter lim="800000"/>
            <a:headEnd/>
            <a:tailEnd/>
          </a:ln>
        </p:spPr>
        <p:txBody>
          <a:bodyPr lIns="230701" tIns="115352" rIns="230701" bIns="115352"/>
          <a:lstStyle/>
          <a:p>
            <a:pPr marL="863600" indent="-863600" defTabSz="2306638" eaLnBrk="0" hangingPunct="0">
              <a:spcBef>
                <a:spcPct val="20000"/>
              </a:spcBef>
              <a:buFontTx/>
              <a:buChar char="•"/>
            </a:pPr>
            <a:endParaRPr lang="en-US" sz="80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10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2468563" y="3898900"/>
            <a:ext cx="27981275" cy="7318375"/>
          </a:xfrm>
          <a:prstGeom prst="rect">
            <a:avLst/>
          </a:prstGeom>
          <a:noFill/>
          <a:ln w="9525">
            <a:noFill/>
            <a:miter lim="800000"/>
            <a:headEnd/>
            <a:tailEnd/>
          </a:ln>
        </p:spPr>
        <p:txBody>
          <a:bodyPr lIns="230701" tIns="115352" rIns="230701" bIns="115352" anchor="ctr"/>
          <a:lstStyle/>
          <a:p>
            <a:pPr algn="ctr" defTabSz="2306638" eaLnBrk="0" hangingPunct="0"/>
            <a:endParaRPr lang="en-US" sz="11100">
              <a:solidFill>
                <a:schemeClr val="tx2"/>
              </a:solidFill>
            </a:endParaRPr>
          </a:p>
        </p:txBody>
      </p:sp>
      <p:sp>
        <p:nvSpPr>
          <p:cNvPr id="3" name="Rectangle 3"/>
          <p:cNvSpPr>
            <a:spLocks noGrp="1" noChangeArrowheads="1"/>
          </p:cNvSpPr>
          <p:nvPr/>
        </p:nvSpPr>
        <p:spPr bwMode="auto">
          <a:xfrm>
            <a:off x="2468563" y="12684125"/>
            <a:ext cx="27981275" cy="26330275"/>
          </a:xfrm>
          <a:prstGeom prst="rect">
            <a:avLst/>
          </a:prstGeom>
          <a:noFill/>
          <a:ln w="9525">
            <a:noFill/>
            <a:miter lim="800000"/>
            <a:headEnd/>
            <a:tailEnd/>
          </a:ln>
        </p:spPr>
        <p:txBody>
          <a:bodyPr lIns="230701" tIns="115352" rIns="230701" bIns="115352"/>
          <a:lstStyle/>
          <a:p>
            <a:pPr marL="863600" indent="-863600" defTabSz="2306638" eaLnBrk="0" hangingPunct="0">
              <a:spcBef>
                <a:spcPct val="20000"/>
              </a:spcBef>
              <a:buFontTx/>
              <a:buChar char="•"/>
            </a:pPr>
            <a:endParaRPr lang="en-US" sz="80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2468563" y="3898900"/>
            <a:ext cx="27981275" cy="7318375"/>
          </a:xfrm>
          <a:prstGeom prst="rect">
            <a:avLst/>
          </a:prstGeom>
          <a:noFill/>
          <a:ln w="9525">
            <a:noFill/>
            <a:miter lim="800000"/>
            <a:headEnd/>
            <a:tailEnd/>
          </a:ln>
        </p:spPr>
        <p:txBody>
          <a:bodyPr lIns="230701" tIns="115352" rIns="230701" bIns="115352" anchor="ctr"/>
          <a:lstStyle/>
          <a:p>
            <a:pPr algn="ctr" defTabSz="2306638" eaLnBrk="0" hangingPunct="0"/>
            <a:endParaRPr lang="en-US" sz="11100">
              <a:solidFill>
                <a:schemeClr val="tx2"/>
              </a:solidFill>
            </a:endParaRPr>
          </a:p>
        </p:txBody>
      </p:sp>
      <p:sp>
        <p:nvSpPr>
          <p:cNvPr id="3" name="Rectangle 3"/>
          <p:cNvSpPr>
            <a:spLocks noGrp="1" noChangeArrowheads="1"/>
          </p:cNvSpPr>
          <p:nvPr/>
        </p:nvSpPr>
        <p:spPr bwMode="auto">
          <a:xfrm>
            <a:off x="2468563" y="12684125"/>
            <a:ext cx="27981275" cy="26330275"/>
          </a:xfrm>
          <a:prstGeom prst="rect">
            <a:avLst/>
          </a:prstGeom>
          <a:noFill/>
          <a:ln w="9525">
            <a:noFill/>
            <a:miter lim="800000"/>
            <a:headEnd/>
            <a:tailEnd/>
          </a:ln>
        </p:spPr>
        <p:txBody>
          <a:bodyPr lIns="230701" tIns="115352" rIns="230701" bIns="115352"/>
          <a:lstStyle/>
          <a:p>
            <a:pPr marL="863600" indent="-863600" defTabSz="2306638" eaLnBrk="0" hangingPunct="0">
              <a:spcBef>
                <a:spcPct val="20000"/>
              </a:spcBef>
              <a:buFontTx/>
              <a:buChar char="•"/>
            </a:pPr>
            <a:endParaRPr lang="en-US" sz="80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9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2468563" y="3898900"/>
            <a:ext cx="27981275" cy="7318375"/>
          </a:xfrm>
          <a:prstGeom prst="rect">
            <a:avLst/>
          </a:prstGeom>
          <a:noFill/>
          <a:ln w="9525">
            <a:noFill/>
            <a:miter lim="800000"/>
            <a:headEnd/>
            <a:tailEnd/>
          </a:ln>
        </p:spPr>
        <p:txBody>
          <a:bodyPr lIns="230701" tIns="115352" rIns="230701" bIns="115352" anchor="ctr"/>
          <a:lstStyle/>
          <a:p>
            <a:pPr algn="ctr" defTabSz="2306638" eaLnBrk="0" hangingPunct="0"/>
            <a:endParaRPr lang="en-US" sz="11100">
              <a:solidFill>
                <a:schemeClr val="tx2"/>
              </a:solidFill>
            </a:endParaRPr>
          </a:p>
        </p:txBody>
      </p:sp>
      <p:sp>
        <p:nvSpPr>
          <p:cNvPr id="3" name="Rectangle 3"/>
          <p:cNvSpPr>
            <a:spLocks noGrp="1" noChangeArrowheads="1"/>
          </p:cNvSpPr>
          <p:nvPr/>
        </p:nvSpPr>
        <p:spPr bwMode="auto">
          <a:xfrm>
            <a:off x="2468563" y="12684125"/>
            <a:ext cx="27981275" cy="26330275"/>
          </a:xfrm>
          <a:prstGeom prst="rect">
            <a:avLst/>
          </a:prstGeom>
          <a:noFill/>
          <a:ln w="9525">
            <a:noFill/>
            <a:miter lim="800000"/>
            <a:headEnd/>
            <a:tailEnd/>
          </a:ln>
        </p:spPr>
        <p:txBody>
          <a:bodyPr lIns="230701" tIns="115352" rIns="230701" bIns="115352"/>
          <a:lstStyle/>
          <a:p>
            <a:pPr marL="863600" indent="-863600" defTabSz="2306638" eaLnBrk="0" hangingPunct="0">
              <a:spcBef>
                <a:spcPct val="20000"/>
              </a:spcBef>
              <a:buFontTx/>
              <a:buChar char="•"/>
            </a:pPr>
            <a:endParaRPr lang="en-US" sz="80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5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2468563" y="3898900"/>
            <a:ext cx="27981275" cy="7318375"/>
          </a:xfrm>
          <a:prstGeom prst="rect">
            <a:avLst/>
          </a:prstGeom>
          <a:noFill/>
          <a:ln w="9525">
            <a:noFill/>
            <a:miter lim="800000"/>
            <a:headEnd/>
            <a:tailEnd/>
          </a:ln>
        </p:spPr>
        <p:txBody>
          <a:bodyPr lIns="230701" tIns="115352" rIns="230701" bIns="115352" anchor="ctr"/>
          <a:lstStyle/>
          <a:p>
            <a:pPr algn="ctr" defTabSz="2306638" eaLnBrk="0" hangingPunct="0"/>
            <a:endParaRPr lang="en-US" sz="11100">
              <a:solidFill>
                <a:schemeClr val="tx2"/>
              </a:solidFill>
            </a:endParaRPr>
          </a:p>
        </p:txBody>
      </p:sp>
      <p:sp>
        <p:nvSpPr>
          <p:cNvPr id="3" name="Rectangle 3"/>
          <p:cNvSpPr>
            <a:spLocks noGrp="1" noChangeArrowheads="1"/>
          </p:cNvSpPr>
          <p:nvPr/>
        </p:nvSpPr>
        <p:spPr bwMode="auto">
          <a:xfrm>
            <a:off x="2468563" y="12684125"/>
            <a:ext cx="27981275" cy="26330275"/>
          </a:xfrm>
          <a:prstGeom prst="rect">
            <a:avLst/>
          </a:prstGeom>
          <a:noFill/>
          <a:ln w="9525">
            <a:noFill/>
            <a:miter lim="800000"/>
            <a:headEnd/>
            <a:tailEnd/>
          </a:ln>
        </p:spPr>
        <p:txBody>
          <a:bodyPr lIns="230701" tIns="115352" rIns="230701" bIns="115352"/>
          <a:lstStyle/>
          <a:p>
            <a:pPr marL="863600" indent="-863600" defTabSz="2306638" eaLnBrk="0" hangingPunct="0">
              <a:spcBef>
                <a:spcPct val="20000"/>
              </a:spcBef>
              <a:buFontTx/>
              <a:buChar char="•"/>
            </a:pPr>
            <a:endParaRPr lang="en-US" sz="80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2468563" y="3898900"/>
            <a:ext cx="27981275" cy="7318375"/>
          </a:xfrm>
          <a:prstGeom prst="rect">
            <a:avLst/>
          </a:prstGeom>
          <a:noFill/>
          <a:ln w="9525">
            <a:noFill/>
            <a:miter lim="800000"/>
            <a:headEnd/>
            <a:tailEnd/>
          </a:ln>
        </p:spPr>
        <p:txBody>
          <a:bodyPr lIns="230701" tIns="115352" rIns="230701" bIns="115352" anchor="ctr"/>
          <a:lstStyle/>
          <a:p>
            <a:pPr algn="ctr" defTabSz="2306638" eaLnBrk="0" hangingPunct="0"/>
            <a:endParaRPr lang="en-US" sz="11100">
              <a:solidFill>
                <a:schemeClr val="tx2"/>
              </a:solidFill>
            </a:endParaRPr>
          </a:p>
        </p:txBody>
      </p:sp>
      <p:sp>
        <p:nvSpPr>
          <p:cNvPr id="3" name="Rectangle 3"/>
          <p:cNvSpPr>
            <a:spLocks noGrp="1" noChangeArrowheads="1"/>
          </p:cNvSpPr>
          <p:nvPr/>
        </p:nvSpPr>
        <p:spPr bwMode="auto">
          <a:xfrm>
            <a:off x="2468563" y="12684125"/>
            <a:ext cx="27981275" cy="26330275"/>
          </a:xfrm>
          <a:prstGeom prst="rect">
            <a:avLst/>
          </a:prstGeom>
          <a:noFill/>
          <a:ln w="9525">
            <a:noFill/>
            <a:miter lim="800000"/>
            <a:headEnd/>
            <a:tailEnd/>
          </a:ln>
        </p:spPr>
        <p:txBody>
          <a:bodyPr lIns="230701" tIns="115352" rIns="230701" bIns="115352"/>
          <a:lstStyle/>
          <a:p>
            <a:pPr marL="863600" indent="-863600" defTabSz="2306638" eaLnBrk="0" hangingPunct="0">
              <a:spcBef>
                <a:spcPct val="20000"/>
              </a:spcBef>
              <a:buFontTx/>
              <a:buChar char="•"/>
            </a:pPr>
            <a:endParaRPr lang="en-US" sz="80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99001">
              <a:srgbClr val="CCECFF"/>
            </a:gs>
            <a:gs pos="100000">
              <a:srgbClr val="CCECFF"/>
            </a:gs>
          </a:gsLst>
          <a:lin ang="54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8563" y="3898900"/>
            <a:ext cx="27981275" cy="7318375"/>
          </a:xfrm>
          <a:prstGeom prst="rect">
            <a:avLst/>
          </a:prstGeom>
          <a:noFill/>
          <a:ln w="9525">
            <a:noFill/>
            <a:miter lim="800000"/>
            <a:headEnd/>
            <a:tailEnd/>
          </a:ln>
        </p:spPr>
        <p:txBody>
          <a:bodyPr vert="horz" wrap="square" lIns="230701" tIns="115352" rIns="230701" bIns="115352"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468563" y="12684125"/>
            <a:ext cx="27981275" cy="26330275"/>
          </a:xfrm>
          <a:prstGeom prst="rect">
            <a:avLst/>
          </a:prstGeom>
          <a:noFill/>
          <a:ln w="9525">
            <a:noFill/>
            <a:miter lim="800000"/>
            <a:headEnd/>
            <a:tailEnd/>
          </a:ln>
        </p:spPr>
        <p:txBody>
          <a:bodyPr vert="horz" wrap="square" lIns="230701" tIns="115352" rIns="230701" bIns="11535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468563" y="39992300"/>
            <a:ext cx="6858000" cy="2921000"/>
          </a:xfrm>
          <a:prstGeom prst="rect">
            <a:avLst/>
          </a:prstGeom>
          <a:noFill/>
          <a:ln w="9525">
            <a:noFill/>
            <a:miter lim="800000"/>
            <a:headEnd/>
            <a:tailEnd/>
          </a:ln>
          <a:effectLst/>
        </p:spPr>
        <p:txBody>
          <a:bodyPr vert="horz" wrap="square" lIns="230701" tIns="115352" rIns="230701" bIns="115352" numCol="1" anchor="t" anchorCtr="0" compatLnSpc="1">
            <a:prstTxWarp prst="textNoShape">
              <a:avLst/>
            </a:prstTxWarp>
          </a:bodyPr>
          <a:lstStyle>
            <a:lvl1pPr eaLnBrk="0" hangingPunct="0">
              <a:defRPr sz="3500"/>
            </a:lvl1pPr>
          </a:lstStyle>
          <a:p>
            <a:endParaRPr lang="en-US"/>
          </a:p>
        </p:txBody>
      </p:sp>
      <p:sp>
        <p:nvSpPr>
          <p:cNvPr id="1029" name="Rectangle 5"/>
          <p:cNvSpPr>
            <a:spLocks noGrp="1" noChangeArrowheads="1"/>
          </p:cNvSpPr>
          <p:nvPr>
            <p:ph type="ftr" sz="quarter" idx="3"/>
          </p:nvPr>
        </p:nvSpPr>
        <p:spPr bwMode="auto">
          <a:xfrm>
            <a:off x="11247438" y="39992300"/>
            <a:ext cx="10423525" cy="2921000"/>
          </a:xfrm>
          <a:prstGeom prst="rect">
            <a:avLst/>
          </a:prstGeom>
          <a:noFill/>
          <a:ln w="9525">
            <a:noFill/>
            <a:miter lim="800000"/>
            <a:headEnd/>
            <a:tailEnd/>
          </a:ln>
          <a:effectLst/>
        </p:spPr>
        <p:txBody>
          <a:bodyPr vert="horz" wrap="square" lIns="230701" tIns="115352" rIns="230701" bIns="115352" numCol="1" anchor="t" anchorCtr="0" compatLnSpc="1">
            <a:prstTxWarp prst="textNoShape">
              <a:avLst/>
            </a:prstTxWarp>
          </a:bodyPr>
          <a:lstStyle>
            <a:lvl1pPr algn="ctr" eaLnBrk="0" hangingPunct="0">
              <a:defRPr sz="3500"/>
            </a:lvl1pPr>
          </a:lstStyle>
          <a:p>
            <a:endParaRPr lang="en-US"/>
          </a:p>
        </p:txBody>
      </p:sp>
      <p:sp>
        <p:nvSpPr>
          <p:cNvPr id="1030" name="Rectangle 6"/>
          <p:cNvSpPr>
            <a:spLocks noGrp="1" noChangeArrowheads="1"/>
          </p:cNvSpPr>
          <p:nvPr>
            <p:ph type="sldNum" sz="quarter" idx="4"/>
          </p:nvPr>
        </p:nvSpPr>
        <p:spPr bwMode="auto">
          <a:xfrm>
            <a:off x="23591838" y="39992300"/>
            <a:ext cx="6858000" cy="2921000"/>
          </a:xfrm>
          <a:prstGeom prst="rect">
            <a:avLst/>
          </a:prstGeom>
          <a:noFill/>
          <a:ln w="9525">
            <a:noFill/>
            <a:miter lim="800000"/>
            <a:headEnd/>
            <a:tailEnd/>
          </a:ln>
          <a:effectLst/>
        </p:spPr>
        <p:txBody>
          <a:bodyPr vert="horz" wrap="square" lIns="230701" tIns="115352" rIns="230701" bIns="115352" numCol="1" anchor="t" anchorCtr="0" compatLnSpc="1">
            <a:prstTxWarp prst="textNoShape">
              <a:avLst/>
            </a:prstTxWarp>
          </a:bodyPr>
          <a:lstStyle>
            <a:lvl1pPr algn="r" eaLnBrk="0" hangingPunct="0">
              <a:defRPr sz="3500"/>
            </a:lvl1pPr>
          </a:lstStyle>
          <a:p>
            <a:fld id="{FCEA8C05-DA67-4358-920E-E235FFF6041E}" type="slidenum">
              <a:rPr lang="en-US"/>
              <a:pPr/>
              <a:t>‹#›</a:t>
            </a:fld>
            <a:endParaRPr lang="en-US"/>
          </a:p>
        </p:txBody>
      </p:sp>
      <p:pic>
        <p:nvPicPr>
          <p:cNvPr id="1031" name="Picture 7" descr="mp logo"/>
          <p:cNvPicPr>
            <a:picLocks noChangeAspect="1" noChangeArrowheads="1"/>
          </p:cNvPicPr>
          <p:nvPr/>
        </p:nvPicPr>
        <p:blipFill>
          <a:blip r:embed="rId13" cstate="print"/>
          <a:srcRect/>
          <a:stretch>
            <a:fillRect/>
          </a:stretch>
        </p:blipFill>
        <p:spPr bwMode="auto">
          <a:xfrm>
            <a:off x="30060900" y="42849800"/>
            <a:ext cx="2541588" cy="363538"/>
          </a:xfrm>
          <a:prstGeom prst="rect">
            <a:avLst/>
          </a:prstGeom>
          <a:noFill/>
          <a:ln w="9525">
            <a:noFill/>
            <a:miter lim="800000"/>
            <a:headEnd/>
            <a:tailEnd/>
          </a:ln>
        </p:spPr>
      </p:pic>
      <p:sp>
        <p:nvSpPr>
          <p:cNvPr id="1032" name="Rectangle 8"/>
          <p:cNvSpPr>
            <a:spLocks noChangeArrowheads="1"/>
          </p:cNvSpPr>
          <p:nvPr/>
        </p:nvSpPr>
        <p:spPr bwMode="auto">
          <a:xfrm>
            <a:off x="30746700" y="42519600"/>
            <a:ext cx="1187450" cy="366713"/>
          </a:xfrm>
          <a:prstGeom prst="rect">
            <a:avLst/>
          </a:prstGeom>
          <a:noFill/>
          <a:ln w="9525">
            <a:noFill/>
            <a:miter lim="800000"/>
            <a:headEnd/>
            <a:tailEnd/>
          </a:ln>
        </p:spPr>
        <p:txBody>
          <a:bodyPr wrap="none">
            <a:spAutoFit/>
          </a:bodyPr>
          <a:lstStyle/>
          <a:p>
            <a:pPr eaLnBrk="0" hangingPunct="0"/>
            <a:r>
              <a:rPr lang="en-US" sz="1800">
                <a:solidFill>
                  <a:srgbClr val="2B0E72"/>
                </a:solidFill>
                <a:latin typeface="Arial" charset="0"/>
              </a:rPr>
              <a:t>printed by</a:t>
            </a:r>
            <a:endParaRPr lang="en-US" sz="1800">
              <a:solidFill>
                <a:srgbClr val="003399"/>
              </a:solidFill>
              <a:latin typeface="Arial" charset="0"/>
            </a:endParaRPr>
          </a:p>
        </p:txBody>
      </p:sp>
      <p:sp>
        <p:nvSpPr>
          <p:cNvPr id="1033" name="Rectangle 9"/>
          <p:cNvSpPr>
            <a:spLocks noChangeArrowheads="1"/>
          </p:cNvSpPr>
          <p:nvPr/>
        </p:nvSpPr>
        <p:spPr bwMode="auto">
          <a:xfrm>
            <a:off x="30022800" y="43143488"/>
            <a:ext cx="2647950" cy="366712"/>
          </a:xfrm>
          <a:prstGeom prst="rect">
            <a:avLst/>
          </a:prstGeom>
          <a:noFill/>
          <a:ln w="9525">
            <a:noFill/>
            <a:miter lim="800000"/>
            <a:headEnd/>
            <a:tailEnd/>
          </a:ln>
        </p:spPr>
        <p:txBody>
          <a:bodyPr wrap="none">
            <a:spAutoFit/>
          </a:bodyPr>
          <a:lstStyle/>
          <a:p>
            <a:pPr eaLnBrk="0" hangingPunct="0"/>
            <a:r>
              <a:rPr lang="en-US" sz="1800">
                <a:solidFill>
                  <a:srgbClr val="2B0E72"/>
                </a:solidFill>
                <a:latin typeface="Arial" charset="0"/>
              </a:rPr>
              <a:t>www.postersession.com</a:t>
            </a:r>
            <a:endParaRPr lang="en-US" sz="1800">
              <a:solidFill>
                <a:srgbClr val="003399"/>
              </a:solidFill>
              <a:latin typeface="Arial" charset="0"/>
            </a:endParaRPr>
          </a:p>
        </p:txBody>
      </p:sp>
    </p:spTree>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txStyles>
    <p:titleStyle>
      <a:lvl1pPr algn="ctr" defTabSz="2306638" rtl="0" eaLnBrk="0" fontAlgn="base" hangingPunct="0">
        <a:spcBef>
          <a:spcPct val="0"/>
        </a:spcBef>
        <a:spcAft>
          <a:spcPct val="0"/>
        </a:spcAft>
        <a:defRPr sz="11100">
          <a:solidFill>
            <a:schemeClr val="tx2"/>
          </a:solidFill>
          <a:latin typeface="+mj-lt"/>
          <a:ea typeface="+mj-ea"/>
          <a:cs typeface="+mj-cs"/>
        </a:defRPr>
      </a:lvl1pPr>
      <a:lvl2pPr algn="ctr" defTabSz="2306638" rtl="0" eaLnBrk="0" fontAlgn="base" hangingPunct="0">
        <a:spcBef>
          <a:spcPct val="0"/>
        </a:spcBef>
        <a:spcAft>
          <a:spcPct val="0"/>
        </a:spcAft>
        <a:defRPr sz="11100">
          <a:solidFill>
            <a:schemeClr val="tx2"/>
          </a:solidFill>
          <a:latin typeface="Times New Roman" pitchFamily="18" charset="0"/>
        </a:defRPr>
      </a:lvl2pPr>
      <a:lvl3pPr algn="ctr" defTabSz="2306638" rtl="0" eaLnBrk="0" fontAlgn="base" hangingPunct="0">
        <a:spcBef>
          <a:spcPct val="0"/>
        </a:spcBef>
        <a:spcAft>
          <a:spcPct val="0"/>
        </a:spcAft>
        <a:defRPr sz="11100">
          <a:solidFill>
            <a:schemeClr val="tx2"/>
          </a:solidFill>
          <a:latin typeface="Times New Roman" pitchFamily="18" charset="0"/>
        </a:defRPr>
      </a:lvl3pPr>
      <a:lvl4pPr algn="ctr" defTabSz="2306638" rtl="0" eaLnBrk="0" fontAlgn="base" hangingPunct="0">
        <a:spcBef>
          <a:spcPct val="0"/>
        </a:spcBef>
        <a:spcAft>
          <a:spcPct val="0"/>
        </a:spcAft>
        <a:defRPr sz="11100">
          <a:solidFill>
            <a:schemeClr val="tx2"/>
          </a:solidFill>
          <a:latin typeface="Times New Roman" pitchFamily="18" charset="0"/>
        </a:defRPr>
      </a:lvl4pPr>
      <a:lvl5pPr algn="ctr" defTabSz="2306638" rtl="0" eaLnBrk="0" fontAlgn="base" hangingPunct="0">
        <a:spcBef>
          <a:spcPct val="0"/>
        </a:spcBef>
        <a:spcAft>
          <a:spcPct val="0"/>
        </a:spcAft>
        <a:defRPr sz="11100">
          <a:solidFill>
            <a:schemeClr val="tx2"/>
          </a:solidFill>
          <a:latin typeface="Times New Roman" pitchFamily="18" charset="0"/>
        </a:defRPr>
      </a:lvl5pPr>
      <a:lvl6pPr marL="457200" algn="ctr" defTabSz="2306638" rtl="0" eaLnBrk="1" fontAlgn="base" hangingPunct="1">
        <a:spcBef>
          <a:spcPct val="0"/>
        </a:spcBef>
        <a:spcAft>
          <a:spcPct val="0"/>
        </a:spcAft>
        <a:defRPr sz="11100">
          <a:solidFill>
            <a:schemeClr val="tx2"/>
          </a:solidFill>
          <a:latin typeface="Times New Roman" pitchFamily="18" charset="0"/>
        </a:defRPr>
      </a:lvl6pPr>
      <a:lvl7pPr marL="914400" algn="ctr" defTabSz="2306638" rtl="0" eaLnBrk="1" fontAlgn="base" hangingPunct="1">
        <a:spcBef>
          <a:spcPct val="0"/>
        </a:spcBef>
        <a:spcAft>
          <a:spcPct val="0"/>
        </a:spcAft>
        <a:defRPr sz="11100">
          <a:solidFill>
            <a:schemeClr val="tx2"/>
          </a:solidFill>
          <a:latin typeface="Times New Roman" pitchFamily="18" charset="0"/>
        </a:defRPr>
      </a:lvl7pPr>
      <a:lvl8pPr marL="1371600" algn="ctr" defTabSz="2306638" rtl="0" eaLnBrk="1" fontAlgn="base" hangingPunct="1">
        <a:spcBef>
          <a:spcPct val="0"/>
        </a:spcBef>
        <a:spcAft>
          <a:spcPct val="0"/>
        </a:spcAft>
        <a:defRPr sz="11100">
          <a:solidFill>
            <a:schemeClr val="tx2"/>
          </a:solidFill>
          <a:latin typeface="Times New Roman" pitchFamily="18" charset="0"/>
        </a:defRPr>
      </a:lvl8pPr>
      <a:lvl9pPr marL="1828800" algn="ctr" defTabSz="2306638" rtl="0" eaLnBrk="1" fontAlgn="base" hangingPunct="1">
        <a:spcBef>
          <a:spcPct val="0"/>
        </a:spcBef>
        <a:spcAft>
          <a:spcPct val="0"/>
        </a:spcAft>
        <a:defRPr sz="11100">
          <a:solidFill>
            <a:schemeClr val="tx2"/>
          </a:solidFill>
          <a:latin typeface="Times New Roman" pitchFamily="18" charset="0"/>
        </a:defRPr>
      </a:lvl9pPr>
    </p:titleStyle>
    <p:bodyStyle>
      <a:lvl1pPr marL="863600" indent="-863600" algn="l" defTabSz="2306638" rtl="0" eaLnBrk="0" fontAlgn="base" hangingPunct="0">
        <a:spcBef>
          <a:spcPct val="20000"/>
        </a:spcBef>
        <a:spcAft>
          <a:spcPct val="0"/>
        </a:spcAft>
        <a:buChar char="•"/>
        <a:defRPr sz="8000">
          <a:solidFill>
            <a:schemeClr val="tx1"/>
          </a:solidFill>
          <a:latin typeface="+mn-lt"/>
          <a:ea typeface="+mn-ea"/>
          <a:cs typeface="+mn-cs"/>
        </a:defRPr>
      </a:lvl1pPr>
      <a:lvl2pPr marL="1873250" indent="-720725" algn="l" defTabSz="2306638" rtl="0" eaLnBrk="0" fontAlgn="base" hangingPunct="0">
        <a:spcBef>
          <a:spcPct val="20000"/>
        </a:spcBef>
        <a:spcAft>
          <a:spcPct val="0"/>
        </a:spcAft>
        <a:buChar char="–"/>
        <a:defRPr sz="7100">
          <a:solidFill>
            <a:schemeClr val="tx1"/>
          </a:solidFill>
          <a:latin typeface="+mn-lt"/>
        </a:defRPr>
      </a:lvl2pPr>
      <a:lvl3pPr marL="2882900" indent="-576263" algn="l" defTabSz="2306638" rtl="0" eaLnBrk="0" fontAlgn="base" hangingPunct="0">
        <a:spcBef>
          <a:spcPct val="20000"/>
        </a:spcBef>
        <a:spcAft>
          <a:spcPct val="0"/>
        </a:spcAft>
        <a:buChar char="•"/>
        <a:defRPr sz="6100">
          <a:solidFill>
            <a:schemeClr val="tx1"/>
          </a:solidFill>
          <a:latin typeface="+mn-lt"/>
        </a:defRPr>
      </a:lvl3pPr>
      <a:lvl4pPr marL="4038600" indent="-579438" algn="l" defTabSz="2306638" rtl="0" eaLnBrk="0" fontAlgn="base" hangingPunct="0">
        <a:spcBef>
          <a:spcPct val="20000"/>
        </a:spcBef>
        <a:spcAft>
          <a:spcPct val="0"/>
        </a:spcAft>
        <a:buChar char="–"/>
        <a:defRPr sz="4900">
          <a:solidFill>
            <a:schemeClr val="tx1"/>
          </a:solidFill>
          <a:latin typeface="+mn-lt"/>
        </a:defRPr>
      </a:lvl4pPr>
      <a:lvl5pPr marL="5191125" indent="-576263" algn="l" defTabSz="2306638" rtl="0" eaLnBrk="0" fontAlgn="base" hangingPunct="0">
        <a:spcBef>
          <a:spcPct val="20000"/>
        </a:spcBef>
        <a:spcAft>
          <a:spcPct val="0"/>
        </a:spcAft>
        <a:buChar char="»"/>
        <a:defRPr sz="4900">
          <a:solidFill>
            <a:schemeClr val="tx1"/>
          </a:solidFill>
          <a:latin typeface="+mn-lt"/>
        </a:defRPr>
      </a:lvl5pPr>
      <a:lvl6pPr marL="5648325" indent="-576263" algn="l" defTabSz="2306638" rtl="0" eaLnBrk="1" fontAlgn="base" hangingPunct="1">
        <a:spcBef>
          <a:spcPct val="20000"/>
        </a:spcBef>
        <a:spcAft>
          <a:spcPct val="0"/>
        </a:spcAft>
        <a:buChar char="»"/>
        <a:defRPr sz="4900">
          <a:solidFill>
            <a:schemeClr val="tx1"/>
          </a:solidFill>
          <a:latin typeface="+mn-lt"/>
        </a:defRPr>
      </a:lvl6pPr>
      <a:lvl7pPr marL="6105525" indent="-576263" algn="l" defTabSz="2306638" rtl="0" eaLnBrk="1" fontAlgn="base" hangingPunct="1">
        <a:spcBef>
          <a:spcPct val="20000"/>
        </a:spcBef>
        <a:spcAft>
          <a:spcPct val="0"/>
        </a:spcAft>
        <a:buChar char="»"/>
        <a:defRPr sz="4900">
          <a:solidFill>
            <a:schemeClr val="tx1"/>
          </a:solidFill>
          <a:latin typeface="+mn-lt"/>
        </a:defRPr>
      </a:lvl7pPr>
      <a:lvl8pPr marL="6562725" indent="-576263" algn="l" defTabSz="2306638" rtl="0" eaLnBrk="1" fontAlgn="base" hangingPunct="1">
        <a:spcBef>
          <a:spcPct val="20000"/>
        </a:spcBef>
        <a:spcAft>
          <a:spcPct val="0"/>
        </a:spcAft>
        <a:buChar char="»"/>
        <a:defRPr sz="4900">
          <a:solidFill>
            <a:schemeClr val="tx1"/>
          </a:solidFill>
          <a:latin typeface="+mn-lt"/>
        </a:defRPr>
      </a:lvl8pPr>
      <a:lvl9pPr marL="7019925" indent="-576263" algn="l" defTabSz="2306638" rtl="0" eaLnBrk="1" fontAlgn="base" hangingPunct="1">
        <a:spcBef>
          <a:spcPct val="20000"/>
        </a:spcBef>
        <a:spcAft>
          <a:spcPct val="0"/>
        </a:spcAft>
        <a:buChar char="»"/>
        <a:defRPr sz="4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notesSlide" Target="../notesSlides/notesSlide1.xml"/><Relationship Id="rId7" Type="http://schemas.openxmlformats.org/officeDocument/2006/relationships/chart" Target="../charts/chart2.xml"/><Relationship Id="rId2" Type="http://schemas.openxmlformats.org/officeDocument/2006/relationships/slideLayout" Target="../slideLayouts/slideLayout9.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chart" Target="../charts/chart1.xml"/><Relationship Id="rId9"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bg1"/>
            </a:gs>
            <a:gs pos="99000">
              <a:srgbClr val="CCECFF"/>
            </a:gs>
          </a:gsLst>
          <a:lin ang="5400000" scaled="0"/>
          <a:tileRect/>
        </a:gradFill>
        <a:effectLst/>
      </p:bgPr>
    </p:bg>
    <p:spTree>
      <p:nvGrpSpPr>
        <p:cNvPr id="1" name=""/>
        <p:cNvGrpSpPr/>
        <p:nvPr/>
      </p:nvGrpSpPr>
      <p:grpSpPr>
        <a:xfrm>
          <a:off x="0" y="0"/>
          <a:ext cx="0" cy="0"/>
          <a:chOff x="0" y="0"/>
          <a:chExt cx="0" cy="0"/>
        </a:xfrm>
      </p:grpSpPr>
      <p:sp>
        <p:nvSpPr>
          <p:cNvPr id="13314" name="Text Box 147"/>
          <p:cNvSpPr txBox="1">
            <a:spLocks noChangeArrowheads="1"/>
          </p:cNvSpPr>
          <p:nvPr/>
        </p:nvSpPr>
        <p:spPr bwMode="auto">
          <a:xfrm>
            <a:off x="1355725" y="6757478"/>
            <a:ext cx="14525625" cy="6481763"/>
          </a:xfrm>
          <a:prstGeom prst="rect">
            <a:avLst/>
          </a:prstGeom>
          <a:noFill/>
          <a:ln w="57150" cmpd="thinThick">
            <a:noFill/>
            <a:miter lim="800000"/>
            <a:headEnd/>
            <a:tailEnd/>
          </a:ln>
        </p:spPr>
        <p:txBody>
          <a:bodyPr lIns="228600" tIns="100584" rIns="228600" bIns="100584">
            <a:spAutoFit/>
          </a:bodyPr>
          <a:lstStyle/>
          <a:p>
            <a:pPr algn="just"/>
            <a:r>
              <a:rPr lang="en-US" dirty="0"/>
              <a:t>Acid distillation and solvent extraction </a:t>
            </a:r>
            <a:r>
              <a:rPr lang="en-US" dirty="0" smtClean="0"/>
              <a:t>methods</a:t>
            </a:r>
            <a:r>
              <a:rPr lang="en-US" baseline="30000" dirty="0" smtClean="0"/>
              <a:t>1,2,3,4</a:t>
            </a:r>
            <a:r>
              <a:rPr lang="en-US" dirty="0" smtClean="0"/>
              <a:t> </a:t>
            </a:r>
            <a:r>
              <a:rPr lang="en-US" dirty="0"/>
              <a:t>are widely used to determine </a:t>
            </a:r>
            <a:r>
              <a:rPr lang="en-US" dirty="0" err="1"/>
              <a:t>monomethyl</a:t>
            </a:r>
            <a:r>
              <a:rPr lang="en-US" dirty="0"/>
              <a:t> mercury (MMHg) content in sediments. During initial phases of the Penobscot River Mercury Study in Maine, USA  in 2006 – 07, both methods were evaluated for performance. A combination of results from 3 laboratories (Flett Research Ltd., Battelle </a:t>
            </a:r>
            <a:r>
              <a:rPr lang="en-US" dirty="0" smtClean="0"/>
              <a:t>Marine Sciences Laboratory </a:t>
            </a:r>
            <a:r>
              <a:rPr lang="en-US" dirty="0"/>
              <a:t>and Trent University) indicated the following:</a:t>
            </a:r>
          </a:p>
          <a:p>
            <a:pPr algn="just"/>
            <a:endParaRPr lang="en-US" dirty="0"/>
          </a:p>
          <a:p>
            <a:pPr marL="649288" lvl="1" indent="-342900" algn="just">
              <a:buFont typeface="Arial" charset="0"/>
              <a:buChar char="•"/>
            </a:pPr>
            <a:r>
              <a:rPr lang="en-US" dirty="0"/>
              <a:t>Results from solvent extraction average ~50% lower than acid distillation (number of tested samples &gt;200);</a:t>
            </a:r>
          </a:p>
          <a:p>
            <a:pPr marL="649288" lvl="1" indent="-342900" algn="just">
              <a:buFont typeface="Arial" charset="0"/>
              <a:buChar char="•"/>
            </a:pPr>
            <a:r>
              <a:rPr lang="en-US" dirty="0"/>
              <a:t>CRM   IAEA-405 and matrix spike recoveries were similar and good with both methods;</a:t>
            </a:r>
          </a:p>
          <a:p>
            <a:pPr marL="649288" lvl="1" indent="-342900" algn="just">
              <a:buFont typeface="Arial" charset="0"/>
              <a:buChar char="•"/>
            </a:pPr>
            <a:r>
              <a:rPr lang="en-US" dirty="0"/>
              <a:t>Artifact generation from conversion of Hg</a:t>
            </a:r>
            <a:r>
              <a:rPr lang="en-US" baseline="30000" dirty="0"/>
              <a:t>2+</a:t>
            </a:r>
            <a:r>
              <a:rPr lang="en-US" dirty="0"/>
              <a:t> to MMHg in acid </a:t>
            </a:r>
            <a:r>
              <a:rPr lang="en-US" dirty="0" smtClean="0"/>
              <a:t>distillation</a:t>
            </a:r>
            <a:r>
              <a:rPr lang="en-US" baseline="30000" dirty="0" smtClean="0"/>
              <a:t>2,4,5</a:t>
            </a:r>
            <a:r>
              <a:rPr lang="en-US" dirty="0" smtClean="0"/>
              <a:t> </a:t>
            </a:r>
            <a:r>
              <a:rPr lang="en-US" dirty="0"/>
              <a:t>is low (&lt;0.1%) according to isotopic labeling </a:t>
            </a:r>
            <a:r>
              <a:rPr lang="en-US" dirty="0" smtClean="0"/>
              <a:t>method</a:t>
            </a:r>
            <a:r>
              <a:rPr lang="en-US" baseline="30000" dirty="0" smtClean="0"/>
              <a:t>6</a:t>
            </a:r>
            <a:r>
              <a:rPr lang="en-US" dirty="0" smtClean="0"/>
              <a:t> </a:t>
            </a:r>
            <a:r>
              <a:rPr lang="en-US" dirty="0"/>
              <a:t>and non-isotopic standard addition Hg</a:t>
            </a:r>
            <a:r>
              <a:rPr lang="en-US" baseline="30000" dirty="0"/>
              <a:t>2+</a:t>
            </a:r>
            <a:r>
              <a:rPr lang="en-US" dirty="0"/>
              <a:t> spike recovery and therefore is not a major factor for higher distillation results.</a:t>
            </a:r>
          </a:p>
          <a:p>
            <a:pPr algn="just"/>
            <a:endParaRPr lang="en-US" dirty="0"/>
          </a:p>
          <a:p>
            <a:pPr algn="just"/>
            <a:r>
              <a:rPr lang="en-US" dirty="0"/>
              <a:t>The cause of the discrepancy was unclear and therefore it was decided to test the following hypothesis: </a:t>
            </a:r>
            <a:r>
              <a:rPr lang="en-US" b="1" dirty="0"/>
              <a:t>Distillation is providing the correct methyl mercury concentrations and the application of heat and/or acid is required to release methyl mercury for accurate determination by the solvent extraction method.</a:t>
            </a:r>
            <a:r>
              <a:rPr lang="en-US" dirty="0"/>
              <a:t>  </a:t>
            </a:r>
          </a:p>
          <a:p>
            <a:pPr algn="just" eaLnBrk="0" hangingPunct="0"/>
            <a:endParaRPr lang="en-US" dirty="0"/>
          </a:p>
          <a:p>
            <a:pPr algn="just" eaLnBrk="0" hangingPunct="0"/>
            <a:r>
              <a:rPr lang="en-CA" dirty="0"/>
              <a:t>Two large well-homogenized sediment samples (one river and one estuary, taken as part of QA/QC procedures for the Penobscot Study) were used to test this hypothesis.</a:t>
            </a:r>
            <a:endParaRPr lang="en-US" dirty="0"/>
          </a:p>
        </p:txBody>
      </p:sp>
      <p:sp>
        <p:nvSpPr>
          <p:cNvPr id="13315" name="Text Box 148"/>
          <p:cNvSpPr txBox="1">
            <a:spLocks noChangeArrowheads="1"/>
          </p:cNvSpPr>
          <p:nvPr/>
        </p:nvSpPr>
        <p:spPr bwMode="auto">
          <a:xfrm>
            <a:off x="19865975" y="3902075"/>
            <a:ext cx="431800" cy="1084263"/>
          </a:xfrm>
          <a:prstGeom prst="rect">
            <a:avLst/>
          </a:prstGeom>
          <a:noFill/>
          <a:ln w="9525">
            <a:noFill/>
            <a:miter lim="800000"/>
            <a:headEnd/>
            <a:tailEnd/>
          </a:ln>
        </p:spPr>
        <p:txBody>
          <a:bodyPr wrap="none" lIns="215405" tIns="107703" rIns="215405" bIns="107703">
            <a:spAutoFit/>
          </a:bodyPr>
          <a:lstStyle/>
          <a:p>
            <a:pPr defTabSz="2154238" eaLnBrk="0" hangingPunct="0"/>
            <a:endParaRPr lang="en-US" sz="5700"/>
          </a:p>
        </p:txBody>
      </p:sp>
      <p:sp>
        <p:nvSpPr>
          <p:cNvPr id="13316" name="Text Box 152"/>
          <p:cNvSpPr txBox="1">
            <a:spLocks noChangeArrowheads="1"/>
          </p:cNvSpPr>
          <p:nvPr/>
        </p:nvSpPr>
        <p:spPr bwMode="auto">
          <a:xfrm>
            <a:off x="17230725" y="42095071"/>
            <a:ext cx="14306550" cy="1034129"/>
          </a:xfrm>
          <a:prstGeom prst="rect">
            <a:avLst/>
          </a:prstGeom>
          <a:noFill/>
          <a:ln w="57150" cmpd="thinThick">
            <a:noFill/>
            <a:miter lim="800000"/>
            <a:headEnd/>
            <a:tailEnd/>
          </a:ln>
        </p:spPr>
        <p:txBody>
          <a:bodyPr lIns="228600" tIns="100584" rIns="228600" bIns="100584">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a:defRPr/>
            </a:pPr>
            <a:r>
              <a:rPr lang="en-US" sz="1800" dirty="0" smtClean="0">
                <a:latin typeface="+mj-lt"/>
              </a:rPr>
              <a:t>1.  M. </a:t>
            </a:r>
            <a:r>
              <a:rPr lang="en-US" sz="1800" dirty="0" err="1" smtClean="0">
                <a:latin typeface="+mj-lt"/>
              </a:rPr>
              <a:t>Horvat</a:t>
            </a:r>
            <a:r>
              <a:rPr lang="en-US" sz="1800" dirty="0" smtClean="0">
                <a:latin typeface="+mj-lt"/>
              </a:rPr>
              <a:t>, </a:t>
            </a:r>
            <a:r>
              <a:rPr lang="en-US" sz="1800" i="1" dirty="0" smtClean="0">
                <a:latin typeface="+mj-lt"/>
              </a:rPr>
              <a:t>Water Air Soil </a:t>
            </a:r>
            <a:r>
              <a:rPr lang="en-US" sz="1800" i="1" dirty="0" err="1" smtClean="0">
                <a:latin typeface="+mj-lt"/>
              </a:rPr>
              <a:t>Pollut</a:t>
            </a:r>
            <a:r>
              <a:rPr lang="en-US" sz="1800" i="1" dirty="0" smtClean="0">
                <a:latin typeface="+mj-lt"/>
              </a:rPr>
              <a:t>.</a:t>
            </a:r>
            <a:r>
              <a:rPr lang="en-US" sz="1800" dirty="0" smtClean="0">
                <a:latin typeface="+mj-lt"/>
              </a:rPr>
              <a:t> 56 (1991) 95;  2</a:t>
            </a:r>
            <a:r>
              <a:rPr lang="en-US" sz="1800" dirty="0" smtClean="0"/>
              <a:t>.   </a:t>
            </a:r>
            <a:r>
              <a:rPr lang="en-US" sz="1800" dirty="0"/>
              <a:t>M. </a:t>
            </a:r>
            <a:r>
              <a:rPr lang="en-US" sz="1800" dirty="0" err="1"/>
              <a:t>Horvat</a:t>
            </a:r>
            <a:r>
              <a:rPr lang="en-US" sz="1800" dirty="0"/>
              <a:t>, N.S. Bloom, L. Liang, </a:t>
            </a:r>
            <a:r>
              <a:rPr lang="en-US" sz="1800" i="1" dirty="0"/>
              <a:t>Anal. </a:t>
            </a:r>
            <a:r>
              <a:rPr lang="en-US" sz="1800" i="1" dirty="0" err="1"/>
              <a:t>Chim</a:t>
            </a:r>
            <a:r>
              <a:rPr lang="en-US" sz="1800" i="1" dirty="0"/>
              <a:t>. </a:t>
            </a:r>
            <a:r>
              <a:rPr lang="en-US" sz="1800" i="1" dirty="0" err="1" smtClean="0"/>
              <a:t>Acta</a:t>
            </a:r>
            <a:r>
              <a:rPr lang="en-US" sz="1800" i="1" dirty="0" smtClean="0"/>
              <a:t> </a:t>
            </a:r>
            <a:r>
              <a:rPr lang="en-US" sz="1800" dirty="0"/>
              <a:t>281 (1993) </a:t>
            </a:r>
            <a:r>
              <a:rPr lang="en-US" sz="1800" dirty="0" smtClean="0"/>
              <a:t>135;  </a:t>
            </a:r>
            <a:r>
              <a:rPr lang="en-US" sz="1800" dirty="0" smtClean="0">
                <a:latin typeface="+mj-lt"/>
              </a:rPr>
              <a:t>3.   M. </a:t>
            </a:r>
            <a:r>
              <a:rPr lang="en-US" sz="1800" dirty="0" err="1" smtClean="0">
                <a:latin typeface="+mj-lt"/>
              </a:rPr>
              <a:t>Horvat</a:t>
            </a:r>
            <a:r>
              <a:rPr lang="en-US" sz="1800" dirty="0" smtClean="0">
                <a:latin typeface="+mj-lt"/>
              </a:rPr>
              <a:t>, N.S. Bloom, L. Liang, </a:t>
            </a:r>
            <a:r>
              <a:rPr lang="en-US" sz="1800" i="1" dirty="0" smtClean="0">
                <a:latin typeface="+mj-lt"/>
              </a:rPr>
              <a:t>Anal. </a:t>
            </a:r>
            <a:r>
              <a:rPr lang="en-US" sz="1800" i="1" dirty="0" err="1" smtClean="0">
                <a:latin typeface="+mj-lt"/>
              </a:rPr>
              <a:t>Chim</a:t>
            </a:r>
            <a:r>
              <a:rPr lang="en-US" sz="1800" i="1" dirty="0" smtClean="0">
                <a:latin typeface="+mj-lt"/>
              </a:rPr>
              <a:t>. </a:t>
            </a:r>
            <a:r>
              <a:rPr lang="en-US" sz="1800" i="1" dirty="0" err="1" smtClean="0">
                <a:latin typeface="+mj-lt"/>
              </a:rPr>
              <a:t>Acta</a:t>
            </a:r>
            <a:r>
              <a:rPr lang="en-US" sz="1800" i="1" dirty="0" smtClean="0">
                <a:latin typeface="+mj-lt"/>
              </a:rPr>
              <a:t> </a:t>
            </a:r>
            <a:r>
              <a:rPr lang="en-US" sz="1800" dirty="0" smtClean="0">
                <a:latin typeface="+mj-lt"/>
              </a:rPr>
              <a:t>282 (1993) 153;    4. </a:t>
            </a:r>
            <a:r>
              <a:rPr lang="en-CA" sz="1800" dirty="0"/>
              <a:t>Bloom, N.S., Coleman, J.A., and Barber, L</a:t>
            </a:r>
            <a:r>
              <a:rPr lang="en-CA" sz="1800" dirty="0" smtClean="0"/>
              <a:t>., </a:t>
            </a:r>
            <a:r>
              <a:rPr lang="en-CA" sz="1800" i="1" dirty="0" err="1"/>
              <a:t>Fres</a:t>
            </a:r>
            <a:r>
              <a:rPr lang="en-CA" sz="1800" i="1" dirty="0"/>
              <a:t>. Anal. Chem.</a:t>
            </a:r>
            <a:r>
              <a:rPr lang="en-CA" sz="1800" dirty="0"/>
              <a:t> </a:t>
            </a:r>
            <a:r>
              <a:rPr lang="en-CA" sz="1800" dirty="0" smtClean="0"/>
              <a:t>358 (1997) 371</a:t>
            </a:r>
            <a:r>
              <a:rPr lang="en-US" sz="1800" dirty="0" smtClean="0">
                <a:latin typeface="+mj-lt"/>
              </a:rPr>
              <a:t>;    5.    Karl C. Bowles, Simon C. </a:t>
            </a:r>
            <a:r>
              <a:rPr lang="en-US" sz="1800" dirty="0" err="1" smtClean="0">
                <a:latin typeface="+mj-lt"/>
              </a:rPr>
              <a:t>Apte</a:t>
            </a:r>
            <a:r>
              <a:rPr lang="en-US" sz="1800" dirty="0" smtClean="0">
                <a:latin typeface="+mj-lt"/>
              </a:rPr>
              <a:t>, </a:t>
            </a:r>
            <a:r>
              <a:rPr lang="en-US" sz="1800" i="1" dirty="0" smtClean="0">
                <a:latin typeface="+mj-lt"/>
              </a:rPr>
              <a:t>Anal. </a:t>
            </a:r>
            <a:r>
              <a:rPr lang="en-US" sz="1800" i="1" dirty="0" err="1" smtClean="0">
                <a:latin typeface="+mj-lt"/>
              </a:rPr>
              <a:t>Chim</a:t>
            </a:r>
            <a:r>
              <a:rPr lang="en-US" sz="1800" i="1" dirty="0" smtClean="0">
                <a:latin typeface="+mj-lt"/>
              </a:rPr>
              <a:t>. </a:t>
            </a:r>
            <a:r>
              <a:rPr lang="en-US" sz="1800" i="1" dirty="0" err="1" smtClean="0">
                <a:latin typeface="+mj-lt"/>
              </a:rPr>
              <a:t>Acta</a:t>
            </a:r>
            <a:r>
              <a:rPr lang="en-US" sz="1800" dirty="0" smtClean="0">
                <a:latin typeface="+mj-lt"/>
              </a:rPr>
              <a:t> 419 (2000) 145; 6.   H. </a:t>
            </a:r>
            <a:r>
              <a:rPr lang="en-US" sz="1800" dirty="0" err="1" smtClean="0">
                <a:latin typeface="+mj-lt"/>
              </a:rPr>
              <a:t>Hintelmann</a:t>
            </a:r>
            <a:r>
              <a:rPr lang="en-US" sz="1800" dirty="0" smtClean="0">
                <a:latin typeface="+mj-lt"/>
              </a:rPr>
              <a:t>, </a:t>
            </a:r>
            <a:r>
              <a:rPr lang="en-US" sz="1800" i="1" dirty="0" smtClean="0">
                <a:latin typeface="+mj-lt"/>
              </a:rPr>
              <a:t>Chemosphere</a:t>
            </a:r>
            <a:r>
              <a:rPr lang="en-US" sz="1800" dirty="0" smtClean="0">
                <a:latin typeface="+mj-lt"/>
              </a:rPr>
              <a:t> 39 (1999) 1093</a:t>
            </a:r>
          </a:p>
        </p:txBody>
      </p:sp>
      <p:sp>
        <p:nvSpPr>
          <p:cNvPr id="13317" name="Text Box 156"/>
          <p:cNvSpPr txBox="1">
            <a:spLocks noChangeArrowheads="1"/>
          </p:cNvSpPr>
          <p:nvPr/>
        </p:nvSpPr>
        <p:spPr bwMode="auto">
          <a:xfrm>
            <a:off x="17221200" y="33275078"/>
            <a:ext cx="14306550" cy="5004447"/>
          </a:xfrm>
          <a:prstGeom prst="rect">
            <a:avLst/>
          </a:prstGeom>
          <a:noFill/>
          <a:ln w="57150" cmpd="thinThick">
            <a:noFill/>
            <a:miter lim="800000"/>
            <a:headEnd/>
            <a:tailEnd/>
          </a:ln>
        </p:spPr>
        <p:txBody>
          <a:bodyPr wrap="square" lIns="228600" tIns="100584" rIns="228600" bIns="100584">
            <a:spAutoFit/>
          </a:bodyPr>
          <a:lstStyle>
            <a:lvl1pPr marL="342900" indent="-342900" defTabSz="2154238" eaLnBrk="0" hangingPunct="0">
              <a:defRPr sz="2400">
                <a:solidFill>
                  <a:schemeClr val="tx1"/>
                </a:solidFill>
                <a:latin typeface="Times New Roman" pitchFamily="18" charset="0"/>
                <a:cs typeface="Arial" charset="0"/>
              </a:defRPr>
            </a:lvl1pPr>
            <a:lvl2pPr marL="742950" indent="-285750" defTabSz="2154238" eaLnBrk="0" hangingPunct="0">
              <a:defRPr sz="2400">
                <a:solidFill>
                  <a:schemeClr val="tx1"/>
                </a:solidFill>
                <a:latin typeface="Times New Roman" pitchFamily="18" charset="0"/>
                <a:cs typeface="Arial" charset="0"/>
              </a:defRPr>
            </a:lvl2pPr>
            <a:lvl3pPr marL="1143000" indent="-228600" defTabSz="2154238" eaLnBrk="0" hangingPunct="0">
              <a:defRPr sz="2400">
                <a:solidFill>
                  <a:schemeClr val="tx1"/>
                </a:solidFill>
                <a:latin typeface="Times New Roman" pitchFamily="18" charset="0"/>
                <a:cs typeface="Arial" charset="0"/>
              </a:defRPr>
            </a:lvl3pPr>
            <a:lvl4pPr marL="1600200" indent="-228600" defTabSz="2154238" eaLnBrk="0" hangingPunct="0">
              <a:defRPr sz="2400">
                <a:solidFill>
                  <a:schemeClr val="tx1"/>
                </a:solidFill>
                <a:latin typeface="Times New Roman" pitchFamily="18" charset="0"/>
                <a:cs typeface="Arial" charset="0"/>
              </a:defRPr>
            </a:lvl4pPr>
            <a:lvl5pPr marL="2057400" indent="-228600" defTabSz="2154238" eaLnBrk="0" hangingPunct="0">
              <a:defRPr sz="2400">
                <a:solidFill>
                  <a:schemeClr val="tx1"/>
                </a:solidFill>
                <a:latin typeface="Times New Roman" pitchFamily="18" charset="0"/>
                <a:cs typeface="Arial" charset="0"/>
              </a:defRPr>
            </a:lvl5pPr>
            <a:lvl6pPr marL="2514600" indent="-228600" defTabSz="2154238"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defTabSz="2154238"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defTabSz="2154238"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defTabSz="2154238" eaLnBrk="0" fontAlgn="base" hangingPunct="0">
              <a:spcBef>
                <a:spcPct val="0"/>
              </a:spcBef>
              <a:spcAft>
                <a:spcPct val="0"/>
              </a:spcAft>
              <a:defRPr sz="2400">
                <a:solidFill>
                  <a:schemeClr val="tx1"/>
                </a:solidFill>
                <a:latin typeface="Times New Roman" pitchFamily="18" charset="0"/>
                <a:cs typeface="Arial" charset="0"/>
              </a:defRPr>
            </a:lvl9pPr>
          </a:lstStyle>
          <a:p>
            <a:pPr algn="just">
              <a:buFont typeface="Arial" charset="0"/>
              <a:buChar char="•"/>
              <a:defRPr/>
            </a:pPr>
            <a:r>
              <a:rPr lang="en-US" sz="2600" dirty="0" smtClean="0">
                <a:latin typeface="+mj-lt"/>
              </a:rPr>
              <a:t>MMHg determined by KBr Solvent Extraction underestimates the real MMHg concentration in Penobscot River sediment samples by ~50% due to low extraction efficiency.</a:t>
            </a:r>
            <a:r>
              <a:rPr lang="en-US" sz="2600" dirty="0"/>
              <a:t> </a:t>
            </a:r>
            <a:r>
              <a:rPr lang="en-US" sz="2600" dirty="0" smtClean="0"/>
              <a:t>A portion </a:t>
            </a:r>
            <a:r>
              <a:rPr lang="en-US" sz="2600" dirty="0"/>
              <a:t>of MMHg in </a:t>
            </a:r>
            <a:r>
              <a:rPr lang="en-US" sz="2600" dirty="0" smtClean="0"/>
              <a:t>these sediments </a:t>
            </a:r>
            <a:r>
              <a:rPr lang="en-US" sz="2600" dirty="0"/>
              <a:t>is in a </a:t>
            </a:r>
            <a:r>
              <a:rPr lang="en-US" sz="2600" dirty="0" smtClean="0"/>
              <a:t>form </a:t>
            </a:r>
            <a:r>
              <a:rPr lang="en-US" sz="2600" dirty="0"/>
              <a:t>that is </a:t>
            </a:r>
            <a:r>
              <a:rPr lang="en-US" sz="2600" dirty="0" smtClean="0"/>
              <a:t>different </a:t>
            </a:r>
            <a:r>
              <a:rPr lang="en-US" sz="2600" dirty="0"/>
              <a:t>than the MMHg in standard </a:t>
            </a:r>
            <a:r>
              <a:rPr lang="en-US" sz="2600" dirty="0" smtClean="0"/>
              <a:t>spike solutions, </a:t>
            </a:r>
            <a:r>
              <a:rPr lang="en-US" sz="2600" dirty="0"/>
              <a:t>making it </a:t>
            </a:r>
            <a:r>
              <a:rPr lang="en-US" sz="2600" dirty="0" smtClean="0"/>
              <a:t>unavailable </a:t>
            </a:r>
            <a:r>
              <a:rPr lang="en-US" sz="2600" dirty="0"/>
              <a:t>to solvent extraction at room </a:t>
            </a:r>
            <a:r>
              <a:rPr lang="en-US" sz="2600" dirty="0" smtClean="0"/>
              <a:t>temperature: matrix spike recovery is good but final measurement is low. Good spike recovery does not guarantee good sample recovery.</a:t>
            </a:r>
            <a:endParaRPr lang="en-US" sz="2600" dirty="0"/>
          </a:p>
          <a:p>
            <a:pPr algn="just">
              <a:buFont typeface="Arial" charset="0"/>
              <a:buChar char="•"/>
              <a:defRPr/>
            </a:pPr>
            <a:r>
              <a:rPr lang="en-US" sz="2600" dirty="0" smtClean="0">
                <a:latin typeface="+mj-lt"/>
              </a:rPr>
              <a:t>Pretreatment of sediment with heat, and particularly heat in the presence of </a:t>
            </a:r>
            <a:r>
              <a:rPr lang="en-US" sz="2600" dirty="0" err="1" smtClean="0">
                <a:latin typeface="+mj-lt"/>
              </a:rPr>
              <a:t>KCl</a:t>
            </a:r>
            <a:r>
              <a:rPr lang="en-US" sz="2600" dirty="0" smtClean="0">
                <a:latin typeface="+mj-lt"/>
              </a:rPr>
              <a:t>/H</a:t>
            </a:r>
            <a:r>
              <a:rPr lang="en-US" sz="2600" baseline="-25000" dirty="0" smtClean="0">
                <a:latin typeface="+mj-lt"/>
              </a:rPr>
              <a:t>2</a:t>
            </a:r>
            <a:r>
              <a:rPr lang="en-US" sz="2600" dirty="0" smtClean="0">
                <a:latin typeface="+mj-lt"/>
              </a:rPr>
              <a:t>SO</a:t>
            </a:r>
            <a:r>
              <a:rPr lang="en-US" sz="2600" baseline="-25000" dirty="0" smtClean="0">
                <a:latin typeface="+mj-lt"/>
              </a:rPr>
              <a:t>4</a:t>
            </a:r>
            <a:r>
              <a:rPr lang="en-US" sz="2600" dirty="0" smtClean="0">
                <a:latin typeface="+mj-lt"/>
              </a:rPr>
              <a:t> ,significantly improves the solvent extraction process. </a:t>
            </a:r>
            <a:r>
              <a:rPr lang="en-US" sz="2600" dirty="0"/>
              <a:t>Although the </a:t>
            </a:r>
            <a:r>
              <a:rPr lang="en-US" sz="2600" dirty="0" smtClean="0"/>
              <a:t>conversion of inorganic Hg</a:t>
            </a:r>
            <a:r>
              <a:rPr lang="en-US" sz="2600" baseline="30000" dirty="0" smtClean="0"/>
              <a:t>2+ </a:t>
            </a:r>
            <a:r>
              <a:rPr lang="en-US" sz="2600" dirty="0" smtClean="0"/>
              <a:t>is </a:t>
            </a:r>
            <a:r>
              <a:rPr lang="en-US" sz="2600" dirty="0"/>
              <a:t>correspondingly </a:t>
            </a:r>
            <a:r>
              <a:rPr lang="en-US" sz="2600" dirty="0" smtClean="0"/>
              <a:t>increased, </a:t>
            </a:r>
            <a:r>
              <a:rPr lang="en-US" sz="2600" dirty="0"/>
              <a:t>from 0.03% to 0.13</a:t>
            </a:r>
            <a:r>
              <a:rPr lang="en-US" sz="2600" dirty="0" smtClean="0"/>
              <a:t>%, the </a:t>
            </a:r>
            <a:r>
              <a:rPr lang="en-US" sz="2600" dirty="0"/>
              <a:t>artifact accounts for less than </a:t>
            </a:r>
            <a:r>
              <a:rPr lang="en-US" sz="2600" dirty="0" smtClean="0"/>
              <a:t>7% </a:t>
            </a:r>
            <a:r>
              <a:rPr lang="en-US" sz="2600" dirty="0"/>
              <a:t>of the overall </a:t>
            </a:r>
            <a:r>
              <a:rPr lang="en-US" sz="2600" dirty="0" smtClean="0"/>
              <a:t>MMHg detected, and </a:t>
            </a:r>
            <a:r>
              <a:rPr lang="en-US" sz="2600" dirty="0"/>
              <a:t>is only significant when THg/MeHg ratio is extremely high. </a:t>
            </a:r>
            <a:endParaRPr lang="en-US" sz="2600" dirty="0" smtClean="0"/>
          </a:p>
          <a:p>
            <a:pPr algn="just">
              <a:buFont typeface="Arial" charset="0"/>
              <a:buChar char="•"/>
              <a:defRPr/>
            </a:pPr>
            <a:r>
              <a:rPr lang="en-US" sz="2600" dirty="0" smtClean="0"/>
              <a:t>Poor solvent extraction </a:t>
            </a:r>
            <a:r>
              <a:rPr lang="en-US" sz="2600" dirty="0"/>
              <a:t>is </a:t>
            </a:r>
            <a:r>
              <a:rPr lang="en-US" sz="2600" dirty="0" smtClean="0"/>
              <a:t>matrix specific. Solvent extraction </a:t>
            </a:r>
            <a:r>
              <a:rPr lang="en-US" sz="2600" dirty="0"/>
              <a:t>of </a:t>
            </a:r>
            <a:r>
              <a:rPr lang="en-US" sz="2600" dirty="0" smtClean="0"/>
              <a:t>CRM IAEA-405 is nearly complete while test sediments ES2 and OB2 extractions were only about 50%.  Good CRM recovery does not  guarantee good sample recovery.</a:t>
            </a:r>
            <a:endParaRPr lang="en-US" sz="2600" dirty="0" smtClean="0">
              <a:latin typeface="+mj-lt"/>
            </a:endParaRPr>
          </a:p>
        </p:txBody>
      </p:sp>
      <p:sp>
        <p:nvSpPr>
          <p:cNvPr id="13318" name="Text Box 6"/>
          <p:cNvSpPr txBox="1">
            <a:spLocks noChangeArrowheads="1"/>
          </p:cNvSpPr>
          <p:nvPr/>
        </p:nvSpPr>
        <p:spPr bwMode="auto">
          <a:xfrm>
            <a:off x="0" y="0"/>
            <a:ext cx="32918400" cy="4339650"/>
          </a:xfrm>
          <a:prstGeom prst="rect">
            <a:avLst/>
          </a:prstGeom>
          <a:gradFill rotWithShape="1">
            <a:gsLst>
              <a:gs pos="0">
                <a:srgbClr val="DDDDDD"/>
              </a:gs>
              <a:gs pos="50000">
                <a:srgbClr val="F9F9F9"/>
              </a:gs>
              <a:gs pos="100000">
                <a:srgbClr val="DDDDDD"/>
              </a:gs>
            </a:gsLst>
            <a:lin ang="5400000" scaled="1"/>
          </a:gradFill>
          <a:ln w="9525">
            <a:noFill/>
            <a:miter lim="800000"/>
            <a:headEnd/>
            <a:tailEnd/>
          </a:ln>
        </p:spPr>
        <p:txBody>
          <a:bodyPr>
            <a:spAutoFit/>
          </a:bodyPr>
          <a:lstStyle/>
          <a:p>
            <a:pPr algn="ctr"/>
            <a:endParaRPr lang="en-US" sz="6000" b="1" dirty="0" smtClean="0">
              <a:solidFill>
                <a:srgbClr val="000080"/>
              </a:solidFill>
            </a:endParaRPr>
          </a:p>
          <a:p>
            <a:pPr algn="ctr"/>
            <a:r>
              <a:rPr lang="en-US" sz="7200" b="1" dirty="0" smtClean="0">
                <a:solidFill>
                  <a:srgbClr val="000080"/>
                </a:solidFill>
              </a:rPr>
              <a:t>Comparison </a:t>
            </a:r>
            <a:r>
              <a:rPr lang="en-US" sz="7200" b="1" dirty="0">
                <a:solidFill>
                  <a:srgbClr val="000080"/>
                </a:solidFill>
              </a:rPr>
              <a:t>of Two Methods for the Measurement of Methyl Mercury Concentrations in Penobscot River Sediments</a:t>
            </a:r>
            <a:endParaRPr lang="en-US" sz="7200" b="1" i="1" dirty="0">
              <a:solidFill>
                <a:srgbClr val="000080"/>
              </a:solidFill>
            </a:endParaRPr>
          </a:p>
          <a:p>
            <a:pPr algn="ctr"/>
            <a:r>
              <a:rPr lang="en-US" sz="3600" dirty="0"/>
              <a:t>Dr. R.J. </a:t>
            </a:r>
            <a:r>
              <a:rPr lang="en-US" sz="3600" dirty="0" err="1"/>
              <a:t>Flett</a:t>
            </a:r>
            <a:r>
              <a:rPr lang="en-US" sz="3600" dirty="0"/>
              <a:t>, </a:t>
            </a:r>
            <a:r>
              <a:rPr lang="en-US" sz="3600" i="1" dirty="0" err="1"/>
              <a:t>Flett</a:t>
            </a:r>
            <a:r>
              <a:rPr lang="en-US" sz="3600" i="1" dirty="0"/>
              <a:t> Research Ltd</a:t>
            </a:r>
            <a:r>
              <a:rPr lang="en-US" sz="3600" dirty="0"/>
              <a:t>; Ms. Brenda </a:t>
            </a:r>
            <a:r>
              <a:rPr lang="en-US" sz="3600" dirty="0" err="1"/>
              <a:t>Lasorsa</a:t>
            </a:r>
            <a:r>
              <a:rPr lang="en-US" sz="3600" dirty="0"/>
              <a:t>, </a:t>
            </a:r>
            <a:r>
              <a:rPr lang="en-US" sz="3600" i="1" dirty="0"/>
              <a:t>Battelle Marine Sciences Laboratory</a:t>
            </a:r>
            <a:r>
              <a:rPr lang="en-US" sz="3600" dirty="0"/>
              <a:t>; </a:t>
            </a:r>
          </a:p>
          <a:p>
            <a:pPr algn="ctr"/>
            <a:r>
              <a:rPr lang="en-US" sz="3600" dirty="0"/>
              <a:t>Dr. Gary Gill, </a:t>
            </a:r>
            <a:r>
              <a:rPr lang="en-US" sz="3600" i="1" dirty="0"/>
              <a:t>Battelle Marine Sciences Laboratory</a:t>
            </a:r>
            <a:r>
              <a:rPr lang="en-US" sz="3600" dirty="0"/>
              <a:t>; Dr. </a:t>
            </a:r>
            <a:r>
              <a:rPr lang="en-US" sz="3600" dirty="0" err="1"/>
              <a:t>Holger</a:t>
            </a:r>
            <a:r>
              <a:rPr lang="en-US" sz="3600" dirty="0"/>
              <a:t> </a:t>
            </a:r>
            <a:r>
              <a:rPr lang="en-US" sz="3600" dirty="0" err="1"/>
              <a:t>Hintelmann</a:t>
            </a:r>
            <a:r>
              <a:rPr lang="en-US" sz="3600" dirty="0"/>
              <a:t>, </a:t>
            </a:r>
            <a:r>
              <a:rPr lang="en-US" sz="3600" i="1" dirty="0"/>
              <a:t>Trent University</a:t>
            </a:r>
            <a:endParaRPr lang="en-US" sz="3600" b="1" i="1" dirty="0"/>
          </a:p>
        </p:txBody>
      </p:sp>
      <p:sp>
        <p:nvSpPr>
          <p:cNvPr id="2059" name="Rectangle 11"/>
          <p:cNvSpPr>
            <a:spLocks noChangeArrowheads="1"/>
          </p:cNvSpPr>
          <p:nvPr/>
        </p:nvSpPr>
        <p:spPr bwMode="auto">
          <a:xfrm>
            <a:off x="1295400" y="5385878"/>
            <a:ext cx="14554200" cy="817563"/>
          </a:xfrm>
          <a:prstGeom prst="rect">
            <a:avLst/>
          </a:prstGeom>
          <a:gradFill rotWithShape="1">
            <a:gsLst>
              <a:gs pos="0">
                <a:schemeClr val="bg2"/>
              </a:gs>
              <a:gs pos="50000">
                <a:schemeClr val="bg2">
                  <a:gamma/>
                  <a:tint val="0"/>
                  <a:invGamma/>
                </a:schemeClr>
              </a:gs>
              <a:gs pos="100000">
                <a:schemeClr val="bg2"/>
              </a:gs>
            </a:gsLst>
            <a:lin ang="5400000" scaled="1"/>
          </a:gradFill>
          <a:ln w="9525">
            <a:solidFill>
              <a:schemeClr val="tx1"/>
            </a:solidFill>
            <a:miter lim="800000"/>
            <a:headEnd/>
            <a:tailEnd/>
          </a:ln>
          <a:effectLst/>
          <a:extLst/>
        </p:spPr>
        <p:txBody>
          <a:bodyPr wrap="none" anchor="ctr"/>
          <a:lstStyle/>
          <a:p>
            <a:pPr algn="ctr"/>
            <a:r>
              <a:rPr lang="en-US" sz="5400" b="1">
                <a:solidFill>
                  <a:srgbClr val="000080"/>
                </a:solidFill>
                <a:effectLst>
                  <a:outerShdw blurRad="38100" dist="38100" dir="2700000" algn="tl">
                    <a:srgbClr val="000000"/>
                  </a:outerShdw>
                </a:effectLst>
              </a:rPr>
              <a:t>Introduction</a:t>
            </a:r>
            <a:endParaRPr lang="en-US" sz="1800">
              <a:effectLst>
                <a:outerShdw blurRad="38100" dist="38100" dir="2700000" algn="tl">
                  <a:srgbClr val="FFFFFF"/>
                </a:outerShdw>
              </a:effectLst>
            </a:endParaRPr>
          </a:p>
        </p:txBody>
      </p:sp>
      <p:sp>
        <p:nvSpPr>
          <p:cNvPr id="2061" name="Rectangle 13"/>
          <p:cNvSpPr>
            <a:spLocks noChangeArrowheads="1"/>
          </p:cNvSpPr>
          <p:nvPr/>
        </p:nvSpPr>
        <p:spPr bwMode="auto">
          <a:xfrm>
            <a:off x="1295400" y="13767878"/>
            <a:ext cx="14595475" cy="822325"/>
          </a:xfrm>
          <a:prstGeom prst="rect">
            <a:avLst/>
          </a:prstGeom>
          <a:gradFill rotWithShape="1">
            <a:gsLst>
              <a:gs pos="0">
                <a:schemeClr val="bg2"/>
              </a:gs>
              <a:gs pos="50000">
                <a:schemeClr val="bg2">
                  <a:gamma/>
                  <a:tint val="0"/>
                  <a:invGamma/>
                </a:schemeClr>
              </a:gs>
              <a:gs pos="100000">
                <a:schemeClr val="bg2"/>
              </a:gs>
            </a:gsLst>
            <a:lin ang="5400000" scaled="1"/>
          </a:gradFill>
          <a:ln w="9525">
            <a:solidFill>
              <a:schemeClr val="tx1"/>
            </a:solidFill>
            <a:miter lim="800000"/>
            <a:headEnd/>
            <a:tailEnd/>
          </a:ln>
          <a:effectLst/>
          <a:extLst/>
        </p:spPr>
        <p:txBody>
          <a:bodyPr wrap="none" anchor="ctr"/>
          <a:lstStyle/>
          <a:p>
            <a:pPr algn="ctr"/>
            <a:r>
              <a:rPr lang="en-US" sz="5400" b="1">
                <a:solidFill>
                  <a:srgbClr val="000080"/>
                </a:solidFill>
                <a:effectLst>
                  <a:outerShdw blurRad="38100" dist="38100" dir="2700000" algn="tl">
                    <a:srgbClr val="000000"/>
                  </a:outerShdw>
                </a:effectLst>
              </a:rPr>
              <a:t>Methods</a:t>
            </a:r>
            <a:endParaRPr lang="en-US" sz="1800">
              <a:effectLst>
                <a:outerShdw blurRad="38100" dist="38100" dir="2700000" algn="tl">
                  <a:srgbClr val="FFFFFF"/>
                </a:outerShdw>
              </a:effectLst>
            </a:endParaRPr>
          </a:p>
        </p:txBody>
      </p:sp>
      <p:sp>
        <p:nvSpPr>
          <p:cNvPr id="2062" name="Rectangle 14"/>
          <p:cNvSpPr>
            <a:spLocks noChangeArrowheads="1"/>
          </p:cNvSpPr>
          <p:nvPr/>
        </p:nvSpPr>
        <p:spPr bwMode="auto">
          <a:xfrm>
            <a:off x="1336675" y="29404753"/>
            <a:ext cx="14589125" cy="822325"/>
          </a:xfrm>
          <a:prstGeom prst="rect">
            <a:avLst/>
          </a:prstGeom>
          <a:gradFill rotWithShape="1">
            <a:gsLst>
              <a:gs pos="0">
                <a:schemeClr val="bg2"/>
              </a:gs>
              <a:gs pos="50000">
                <a:schemeClr val="bg2">
                  <a:gamma/>
                  <a:tint val="0"/>
                  <a:invGamma/>
                </a:schemeClr>
              </a:gs>
              <a:gs pos="100000">
                <a:schemeClr val="bg2"/>
              </a:gs>
            </a:gsLst>
            <a:lin ang="5400000" scaled="1"/>
          </a:gradFill>
          <a:ln w="9525">
            <a:solidFill>
              <a:schemeClr val="tx1"/>
            </a:solidFill>
            <a:miter lim="800000"/>
            <a:headEnd/>
            <a:tailEnd/>
          </a:ln>
          <a:effectLst/>
          <a:extLst/>
        </p:spPr>
        <p:txBody>
          <a:bodyPr wrap="none" anchor="ctr"/>
          <a:lstStyle/>
          <a:p>
            <a:pPr algn="ctr"/>
            <a:r>
              <a:rPr lang="en-US" sz="5400" b="1">
                <a:solidFill>
                  <a:srgbClr val="000080"/>
                </a:solidFill>
                <a:effectLst>
                  <a:outerShdw blurRad="38100" dist="38100" dir="2700000" algn="tl">
                    <a:srgbClr val="000000"/>
                  </a:outerShdw>
                </a:effectLst>
              </a:rPr>
              <a:t>Results</a:t>
            </a:r>
            <a:endParaRPr lang="en-US" sz="1800">
              <a:effectLst>
                <a:outerShdw blurRad="38100" dist="38100" dir="2700000" algn="tl">
                  <a:srgbClr val="FFFFFF"/>
                </a:outerShdw>
              </a:effectLst>
            </a:endParaRPr>
          </a:p>
        </p:txBody>
      </p:sp>
      <p:sp>
        <p:nvSpPr>
          <p:cNvPr id="32" name="Rectangle 14"/>
          <p:cNvSpPr>
            <a:spLocks noChangeArrowheads="1"/>
          </p:cNvSpPr>
          <p:nvPr/>
        </p:nvSpPr>
        <p:spPr bwMode="auto">
          <a:xfrm>
            <a:off x="17230725" y="5385878"/>
            <a:ext cx="14306550" cy="817563"/>
          </a:xfrm>
          <a:prstGeom prst="rect">
            <a:avLst/>
          </a:prstGeom>
          <a:gradFill rotWithShape="1">
            <a:gsLst>
              <a:gs pos="0">
                <a:schemeClr val="bg2"/>
              </a:gs>
              <a:gs pos="50000">
                <a:schemeClr val="bg2">
                  <a:gamma/>
                  <a:tint val="0"/>
                  <a:invGamma/>
                </a:schemeClr>
              </a:gs>
              <a:gs pos="100000">
                <a:schemeClr val="bg2"/>
              </a:gs>
            </a:gsLst>
            <a:lin ang="5400000" scaled="1"/>
          </a:gradFill>
          <a:ln w="9525">
            <a:solidFill>
              <a:schemeClr val="tx1"/>
            </a:solidFill>
            <a:miter lim="800000"/>
            <a:headEnd/>
            <a:tailEnd/>
          </a:ln>
          <a:effectLst/>
          <a:extLst/>
        </p:spPr>
        <p:txBody>
          <a:bodyPr wrap="none" anchor="ctr"/>
          <a:lstStyle/>
          <a:p>
            <a:pPr algn="ctr"/>
            <a:r>
              <a:rPr lang="en-US" sz="5400" b="1">
                <a:solidFill>
                  <a:srgbClr val="000080"/>
                </a:solidFill>
                <a:effectLst>
                  <a:outerShdw blurRad="38100" dist="38100" dir="2700000" algn="tl">
                    <a:srgbClr val="000000"/>
                  </a:outerShdw>
                </a:effectLst>
              </a:rPr>
              <a:t>Results (Continued)</a:t>
            </a:r>
            <a:endParaRPr lang="en-US" sz="1800">
              <a:effectLst>
                <a:outerShdw blurRad="38100" dist="38100" dir="2700000" algn="tl">
                  <a:srgbClr val="FFFFFF"/>
                </a:outerShdw>
              </a:effectLst>
            </a:endParaRPr>
          </a:p>
        </p:txBody>
      </p:sp>
      <p:sp>
        <p:nvSpPr>
          <p:cNvPr id="13323" name="Text Box 327"/>
          <p:cNvSpPr txBox="1">
            <a:spLocks noChangeArrowheads="1"/>
          </p:cNvSpPr>
          <p:nvPr/>
        </p:nvSpPr>
        <p:spPr bwMode="auto">
          <a:xfrm>
            <a:off x="17221200" y="6452678"/>
            <a:ext cx="14343063" cy="1200329"/>
          </a:xfrm>
          <a:prstGeom prst="rect">
            <a:avLst/>
          </a:prstGeom>
          <a:noFill/>
          <a:ln w="9525">
            <a:noFill/>
            <a:miter lim="800000"/>
            <a:headEnd/>
            <a:tailEnd/>
          </a:ln>
        </p:spPr>
        <p:txBody>
          <a:bodyPr>
            <a:spAutoFit/>
          </a:bodyPr>
          <a:lstStyle/>
          <a:p>
            <a:pPr algn="just"/>
            <a:r>
              <a:rPr lang="en-US" b="1" dirty="0"/>
              <a:t>3. </a:t>
            </a:r>
            <a:r>
              <a:rPr lang="en-US" b="1" dirty="0" smtClean="0"/>
              <a:t>Solvent extraction MMHg </a:t>
            </a:r>
            <a:r>
              <a:rPr lang="en-US" b="1" dirty="0"/>
              <a:t>results on ES2 and OB2 wet sediment </a:t>
            </a:r>
            <a:r>
              <a:rPr lang="en-US" b="1" dirty="0" smtClean="0"/>
              <a:t>are about half of those determined by distillation even </a:t>
            </a:r>
            <a:r>
              <a:rPr lang="en-US" b="1" dirty="0"/>
              <a:t>though </a:t>
            </a:r>
            <a:r>
              <a:rPr lang="en-US" b="1" dirty="0" smtClean="0"/>
              <a:t>Matrix Spike </a:t>
            </a:r>
            <a:r>
              <a:rPr lang="en-US" b="1" dirty="0"/>
              <a:t>recoveries and CRM IAEA405 recoveries were all better than 90% with either method.</a:t>
            </a:r>
            <a:endParaRPr lang="en-US" dirty="0"/>
          </a:p>
        </p:txBody>
      </p:sp>
      <p:sp>
        <p:nvSpPr>
          <p:cNvPr id="13366" name="Text Box 787"/>
          <p:cNvSpPr txBox="1">
            <a:spLocks noChangeArrowheads="1"/>
          </p:cNvSpPr>
          <p:nvPr/>
        </p:nvSpPr>
        <p:spPr bwMode="auto">
          <a:xfrm>
            <a:off x="17230725" y="19330478"/>
            <a:ext cx="14306550" cy="1200150"/>
          </a:xfrm>
          <a:prstGeom prst="rect">
            <a:avLst/>
          </a:prstGeom>
          <a:noFill/>
          <a:ln>
            <a:noFill/>
          </a:ln>
          <a:effectLst/>
          <a:extLst/>
        </p:spPr>
        <p:txBody>
          <a:bodyPr>
            <a:spAutoFit/>
          </a:bodyPr>
          <a:lstStyle/>
          <a:p>
            <a:pPr algn="just"/>
            <a:r>
              <a:rPr lang="en-US" b="1" dirty="0"/>
              <a:t>6. Heat pretreatment of </a:t>
            </a:r>
            <a:r>
              <a:rPr lang="en-US" b="1" dirty="0" smtClean="0"/>
              <a:t>sediments at 100</a:t>
            </a:r>
            <a:r>
              <a:rPr lang="en-US" baseline="30000" dirty="0" smtClean="0"/>
              <a:t>o</a:t>
            </a:r>
            <a:r>
              <a:rPr lang="en-US" b="1" dirty="0" smtClean="0"/>
              <a:t>C </a:t>
            </a:r>
            <a:r>
              <a:rPr lang="en-US" b="1" dirty="0"/>
              <a:t>prior to solvent extraction</a:t>
            </a:r>
          </a:p>
          <a:p>
            <a:endParaRPr lang="en-US" b="1" dirty="0"/>
          </a:p>
          <a:p>
            <a:r>
              <a:rPr lang="en-US" b="1" dirty="0"/>
              <a:t>   6.1 Heat ES2 wet sediment with </a:t>
            </a:r>
            <a:r>
              <a:rPr lang="en-US" b="1" dirty="0" err="1"/>
              <a:t>KCl</a:t>
            </a:r>
            <a:r>
              <a:rPr lang="en-US" b="1" dirty="0"/>
              <a:t>/H</a:t>
            </a:r>
            <a:r>
              <a:rPr lang="en-US" b="1" baseline="-25000" dirty="0"/>
              <a:t>2</a:t>
            </a:r>
            <a:r>
              <a:rPr lang="en-US" b="1" dirty="0"/>
              <a:t>SO</a:t>
            </a:r>
            <a:r>
              <a:rPr lang="en-US" b="1" baseline="-25000" dirty="0"/>
              <a:t>4</a:t>
            </a:r>
            <a:r>
              <a:rPr lang="en-US" b="1" dirty="0"/>
              <a:t>      OR      in DI only</a:t>
            </a:r>
          </a:p>
        </p:txBody>
      </p:sp>
      <p:sp>
        <p:nvSpPr>
          <p:cNvPr id="66" name="Rectangle 17"/>
          <p:cNvSpPr>
            <a:spLocks noChangeArrowheads="1"/>
          </p:cNvSpPr>
          <p:nvPr/>
        </p:nvSpPr>
        <p:spPr bwMode="auto">
          <a:xfrm>
            <a:off x="17221200" y="32132078"/>
            <a:ext cx="14306550" cy="838200"/>
          </a:xfrm>
          <a:prstGeom prst="rect">
            <a:avLst/>
          </a:prstGeom>
          <a:gradFill rotWithShape="1">
            <a:gsLst>
              <a:gs pos="0">
                <a:schemeClr val="bg2"/>
              </a:gs>
              <a:gs pos="50000">
                <a:schemeClr val="bg2">
                  <a:gamma/>
                  <a:tint val="0"/>
                  <a:invGamma/>
                </a:schemeClr>
              </a:gs>
              <a:gs pos="100000">
                <a:schemeClr val="bg2"/>
              </a:gs>
            </a:gsLst>
            <a:lin ang="5400000" scaled="1"/>
          </a:gradFill>
          <a:ln w="9525">
            <a:solidFill>
              <a:schemeClr val="tx1"/>
            </a:solidFill>
            <a:miter lim="800000"/>
            <a:headEnd/>
            <a:tailEnd/>
          </a:ln>
          <a:effectLst/>
          <a:extLst/>
        </p:spPr>
        <p:txBody>
          <a:bodyPr wrap="none" anchor="ctr"/>
          <a:lstStyle/>
          <a:p>
            <a:pPr algn="ctr"/>
            <a:r>
              <a:rPr lang="en-US" sz="5400" b="1" dirty="0">
                <a:solidFill>
                  <a:srgbClr val="000080"/>
                </a:solidFill>
                <a:effectLst>
                  <a:outerShdw blurRad="38100" dist="38100" dir="2700000" algn="tl">
                    <a:srgbClr val="000000"/>
                  </a:outerShdw>
                </a:effectLst>
              </a:rPr>
              <a:t>Conclusions</a:t>
            </a:r>
            <a:endParaRPr lang="en-US" sz="1800" dirty="0">
              <a:effectLst>
                <a:outerShdw blurRad="38100" dist="38100" dir="2700000" algn="tl">
                  <a:srgbClr val="FFFFFF"/>
                </a:outerShdw>
              </a:effectLst>
            </a:endParaRPr>
          </a:p>
        </p:txBody>
      </p:sp>
      <p:sp>
        <p:nvSpPr>
          <p:cNvPr id="67" name="Rectangle 18"/>
          <p:cNvSpPr>
            <a:spLocks noChangeArrowheads="1"/>
          </p:cNvSpPr>
          <p:nvPr/>
        </p:nvSpPr>
        <p:spPr bwMode="auto">
          <a:xfrm>
            <a:off x="17230725" y="38837678"/>
            <a:ext cx="14306550" cy="952500"/>
          </a:xfrm>
          <a:prstGeom prst="rect">
            <a:avLst/>
          </a:prstGeom>
          <a:gradFill rotWithShape="1">
            <a:gsLst>
              <a:gs pos="0">
                <a:schemeClr val="bg2"/>
              </a:gs>
              <a:gs pos="50000">
                <a:schemeClr val="bg2">
                  <a:gamma/>
                  <a:tint val="0"/>
                  <a:invGamma/>
                </a:schemeClr>
              </a:gs>
              <a:gs pos="100000">
                <a:schemeClr val="bg2"/>
              </a:gs>
            </a:gsLst>
            <a:lin ang="5400000" scaled="1"/>
          </a:gradFill>
          <a:ln w="9525">
            <a:solidFill>
              <a:schemeClr val="tx1"/>
            </a:solidFill>
            <a:miter lim="800000"/>
            <a:headEnd/>
            <a:tailEnd/>
          </a:ln>
          <a:effectLst/>
          <a:extLst/>
        </p:spPr>
        <p:txBody>
          <a:bodyPr wrap="none" anchor="ctr"/>
          <a:lstStyle/>
          <a:p>
            <a:pPr algn="ctr"/>
            <a:r>
              <a:rPr lang="en-US" sz="5400" b="1">
                <a:solidFill>
                  <a:srgbClr val="000080"/>
                </a:solidFill>
                <a:effectLst>
                  <a:outerShdw blurRad="38100" dist="38100" dir="2700000" algn="tl">
                    <a:srgbClr val="000000"/>
                  </a:outerShdw>
                </a:effectLst>
              </a:rPr>
              <a:t>Acknowledgment</a:t>
            </a:r>
            <a:endParaRPr lang="en-US" sz="1800">
              <a:effectLst>
                <a:outerShdw blurRad="38100" dist="38100" dir="2700000" algn="tl">
                  <a:srgbClr val="FFFFFF"/>
                </a:outerShdw>
              </a:effectLst>
            </a:endParaRPr>
          </a:p>
        </p:txBody>
      </p:sp>
      <p:sp>
        <p:nvSpPr>
          <p:cNvPr id="2895" name="Rectangle 847"/>
          <p:cNvSpPr>
            <a:spLocks noChangeArrowheads="1"/>
          </p:cNvSpPr>
          <p:nvPr/>
        </p:nvSpPr>
        <p:spPr bwMode="auto">
          <a:xfrm>
            <a:off x="17230725" y="41119425"/>
            <a:ext cx="14306550" cy="790575"/>
          </a:xfrm>
          <a:prstGeom prst="rect">
            <a:avLst/>
          </a:prstGeom>
          <a:gradFill rotWithShape="1">
            <a:gsLst>
              <a:gs pos="0">
                <a:schemeClr val="bg2"/>
              </a:gs>
              <a:gs pos="50000">
                <a:schemeClr val="bg2">
                  <a:gamma/>
                  <a:tint val="0"/>
                  <a:invGamma/>
                </a:schemeClr>
              </a:gs>
              <a:gs pos="100000">
                <a:schemeClr val="bg2"/>
              </a:gs>
            </a:gsLst>
            <a:lin ang="5400000" scaled="1"/>
          </a:gradFill>
          <a:ln w="9525">
            <a:solidFill>
              <a:schemeClr val="tx1"/>
            </a:solidFill>
            <a:miter lim="800000"/>
            <a:headEnd/>
            <a:tailEnd/>
          </a:ln>
          <a:effectLst/>
          <a:extLst/>
        </p:spPr>
        <p:txBody>
          <a:bodyPr wrap="none" anchor="ctr"/>
          <a:lstStyle/>
          <a:p>
            <a:pPr algn="ctr"/>
            <a:r>
              <a:rPr lang="en-US" sz="4000" b="1">
                <a:solidFill>
                  <a:srgbClr val="000080"/>
                </a:solidFill>
                <a:effectLst>
                  <a:outerShdw blurRad="38100" dist="38100" dir="2700000" algn="tl">
                    <a:srgbClr val="000000"/>
                  </a:outerShdw>
                </a:effectLst>
              </a:rPr>
              <a:t>References</a:t>
            </a:r>
            <a:endParaRPr lang="en-US" sz="1800">
              <a:effectLst>
                <a:outerShdw blurRad="38100" dist="38100" dir="2700000" algn="tl">
                  <a:srgbClr val="FFFFFF"/>
                </a:outerShdw>
              </a:effectLst>
            </a:endParaRPr>
          </a:p>
        </p:txBody>
      </p:sp>
      <p:sp>
        <p:nvSpPr>
          <p:cNvPr id="13370" name="Text Box 324"/>
          <p:cNvSpPr txBox="1">
            <a:spLocks noChangeArrowheads="1"/>
          </p:cNvSpPr>
          <p:nvPr/>
        </p:nvSpPr>
        <p:spPr bwMode="auto">
          <a:xfrm>
            <a:off x="1371600" y="18693891"/>
            <a:ext cx="1490663" cy="1016000"/>
          </a:xfrm>
          <a:prstGeom prst="rect">
            <a:avLst/>
          </a:prstGeom>
          <a:noFill/>
          <a:ln w="38100">
            <a:noFill/>
            <a:miter lim="800000"/>
            <a:headEnd/>
            <a:tailEnd/>
          </a:ln>
          <a:effectLs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2000" dirty="0" smtClean="0">
                <a:latin typeface="+mj-lt"/>
              </a:rPr>
              <a:t>Sediment</a:t>
            </a:r>
          </a:p>
          <a:p>
            <a:pPr eaLnBrk="1" hangingPunct="1">
              <a:defRPr/>
            </a:pPr>
            <a:r>
              <a:rPr lang="en-US" sz="2000" dirty="0" smtClean="0">
                <a:latin typeface="+mj-lt"/>
              </a:rPr>
              <a:t>QA/QC      </a:t>
            </a:r>
          </a:p>
          <a:p>
            <a:pPr eaLnBrk="1" hangingPunct="1">
              <a:defRPr/>
            </a:pPr>
            <a:r>
              <a:rPr lang="en-US" sz="2000" dirty="0" smtClean="0">
                <a:latin typeface="+mj-lt"/>
              </a:rPr>
              <a:t>Hg</a:t>
            </a:r>
            <a:r>
              <a:rPr lang="en-US" sz="2000" baseline="30000" dirty="0" smtClean="0">
                <a:latin typeface="+mj-lt"/>
              </a:rPr>
              <a:t>2+</a:t>
            </a:r>
            <a:r>
              <a:rPr lang="en-US" sz="2000" dirty="0" smtClean="0">
                <a:latin typeface="+mj-lt"/>
              </a:rPr>
              <a:t> spike</a:t>
            </a:r>
          </a:p>
        </p:txBody>
      </p:sp>
      <p:sp>
        <p:nvSpPr>
          <p:cNvPr id="13329" name="Text Box 161"/>
          <p:cNvSpPr txBox="1">
            <a:spLocks noChangeArrowheads="1"/>
          </p:cNvSpPr>
          <p:nvPr/>
        </p:nvSpPr>
        <p:spPr bwMode="auto">
          <a:xfrm>
            <a:off x="1346200" y="17949353"/>
            <a:ext cx="14544675" cy="573088"/>
          </a:xfrm>
          <a:prstGeom prst="rect">
            <a:avLst/>
          </a:prstGeom>
          <a:noFill/>
          <a:ln w="57150" cmpd="thinThick">
            <a:noFill/>
            <a:miter lim="800000"/>
            <a:headEnd/>
            <a:tailEnd/>
          </a:ln>
        </p:spPr>
        <p:txBody>
          <a:bodyPr lIns="228600" tIns="100584" rIns="228600" bIns="100584">
            <a:spAutoFit/>
          </a:bodyPr>
          <a:lstStyle/>
          <a:p>
            <a:pPr defTabSz="612775" eaLnBrk="0" hangingPunct="0"/>
            <a:r>
              <a:rPr lang="en-US" b="1"/>
              <a:t>1. DISTILLATION with KCl/H</a:t>
            </a:r>
            <a:r>
              <a:rPr lang="en-US" b="1" baseline="-25000"/>
              <a:t>2</a:t>
            </a:r>
            <a:r>
              <a:rPr lang="en-US" b="1"/>
              <a:t>SO</a:t>
            </a:r>
            <a:r>
              <a:rPr lang="en-US" b="1" baseline="-25000"/>
              <a:t>4</a:t>
            </a:r>
            <a:endParaRPr lang="en-US" baseline="-25000"/>
          </a:p>
        </p:txBody>
      </p:sp>
      <p:sp>
        <p:nvSpPr>
          <p:cNvPr id="13372" name="Text Box 324"/>
          <p:cNvSpPr txBox="1">
            <a:spLocks noChangeArrowheads="1"/>
          </p:cNvSpPr>
          <p:nvPr/>
        </p:nvSpPr>
        <p:spPr bwMode="auto">
          <a:xfrm>
            <a:off x="6843713" y="18871691"/>
            <a:ext cx="2833687" cy="708025"/>
          </a:xfrm>
          <a:prstGeom prst="rect">
            <a:avLst/>
          </a:prstGeom>
          <a:noFill/>
          <a:ln w="38100">
            <a:noFill/>
            <a:miter lim="800000"/>
            <a:headEnd/>
            <a:tailEnd/>
          </a:ln>
          <a:effectLs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2000" dirty="0" smtClean="0">
                <a:latin typeface="+mj-lt"/>
              </a:rPr>
              <a:t>147</a:t>
            </a:r>
            <a:r>
              <a:rPr lang="en-US" sz="2000" baseline="30000" dirty="0" smtClean="0">
                <a:latin typeface="+mj-lt"/>
              </a:rPr>
              <a:t>o</a:t>
            </a:r>
            <a:r>
              <a:rPr lang="en-US" sz="2000" dirty="0" smtClean="0">
                <a:latin typeface="+mj-lt"/>
              </a:rPr>
              <a:t>C distillation,</a:t>
            </a:r>
          </a:p>
          <a:p>
            <a:pPr eaLnBrk="1" hangingPunct="1">
              <a:defRPr/>
            </a:pPr>
            <a:r>
              <a:rPr lang="en-US" sz="2000" dirty="0" smtClean="0">
                <a:latin typeface="+mj-lt"/>
              </a:rPr>
              <a:t>Collect 80~90% distillate</a:t>
            </a:r>
          </a:p>
        </p:txBody>
      </p:sp>
      <p:cxnSp>
        <p:nvCxnSpPr>
          <p:cNvPr id="13331" name="Straight Arrow Connector 4"/>
          <p:cNvCxnSpPr>
            <a:cxnSpLocks noChangeShapeType="1"/>
            <a:stCxn id="137" idx="3"/>
            <a:endCxn id="13372" idx="1"/>
          </p:cNvCxnSpPr>
          <p:nvPr/>
        </p:nvCxnSpPr>
        <p:spPr bwMode="auto">
          <a:xfrm>
            <a:off x="5791200" y="19197128"/>
            <a:ext cx="1052513" cy="28575"/>
          </a:xfrm>
          <a:prstGeom prst="straightConnector1">
            <a:avLst/>
          </a:prstGeom>
          <a:noFill/>
          <a:ln w="38100" algn="ctr">
            <a:solidFill>
              <a:schemeClr val="tx1"/>
            </a:solidFill>
            <a:round/>
            <a:headEnd/>
            <a:tailEnd type="arrow" w="med" len="med"/>
          </a:ln>
        </p:spPr>
      </p:cxnSp>
      <p:sp>
        <p:nvSpPr>
          <p:cNvPr id="13332" name="Text Box 324"/>
          <p:cNvSpPr txBox="1">
            <a:spLocks noChangeArrowheads="1"/>
          </p:cNvSpPr>
          <p:nvPr/>
        </p:nvSpPr>
        <p:spPr bwMode="auto">
          <a:xfrm>
            <a:off x="10896600" y="18885978"/>
            <a:ext cx="1752600" cy="708025"/>
          </a:xfrm>
          <a:prstGeom prst="rect">
            <a:avLst/>
          </a:prstGeom>
          <a:noFill/>
          <a:ln w="38100">
            <a:noFill/>
            <a:miter lim="800000"/>
            <a:headEnd/>
            <a:tailEnd/>
          </a:ln>
        </p:spPr>
        <p:txBody>
          <a:bodyPr>
            <a:spAutoFit/>
          </a:bodyPr>
          <a:lstStyle/>
          <a:p>
            <a:r>
              <a:rPr lang="en-US" sz="2000"/>
              <a:t>0.1% NaBEt</a:t>
            </a:r>
            <a:r>
              <a:rPr lang="en-US" sz="2000" baseline="-25000"/>
              <a:t>4</a:t>
            </a:r>
            <a:endParaRPr lang="en-US" sz="2000"/>
          </a:p>
          <a:p>
            <a:r>
              <a:rPr lang="en-US" sz="2000"/>
              <a:t>derivatization</a:t>
            </a:r>
          </a:p>
        </p:txBody>
      </p:sp>
      <p:cxnSp>
        <p:nvCxnSpPr>
          <p:cNvPr id="13333" name="Straight Arrow Connector 72"/>
          <p:cNvCxnSpPr>
            <a:cxnSpLocks noChangeShapeType="1"/>
            <a:stCxn id="13372" idx="3"/>
            <a:endCxn id="13332" idx="1"/>
          </p:cNvCxnSpPr>
          <p:nvPr/>
        </p:nvCxnSpPr>
        <p:spPr bwMode="auto">
          <a:xfrm>
            <a:off x="9677400" y="19225703"/>
            <a:ext cx="1219200" cy="14288"/>
          </a:xfrm>
          <a:prstGeom prst="straightConnector1">
            <a:avLst/>
          </a:prstGeom>
          <a:noFill/>
          <a:ln w="38100" algn="ctr">
            <a:solidFill>
              <a:schemeClr val="tx1"/>
            </a:solidFill>
            <a:round/>
            <a:headEnd/>
            <a:tailEnd type="arrow" w="med" len="med"/>
          </a:ln>
        </p:spPr>
      </p:cxnSp>
      <p:sp>
        <p:nvSpPr>
          <p:cNvPr id="13376" name="Text Box 324"/>
          <p:cNvSpPr txBox="1">
            <a:spLocks noChangeArrowheads="1"/>
          </p:cNvSpPr>
          <p:nvPr/>
        </p:nvSpPr>
        <p:spPr bwMode="auto">
          <a:xfrm>
            <a:off x="14097000" y="18892328"/>
            <a:ext cx="1752600" cy="708025"/>
          </a:xfrm>
          <a:prstGeom prst="rect">
            <a:avLst/>
          </a:prstGeom>
          <a:noFill/>
          <a:ln w="38100">
            <a:noFill/>
            <a:miter lim="800000"/>
            <a:headEnd/>
            <a:tailEnd/>
          </a:ln>
          <a:effectLs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2000" smtClean="0">
                <a:latin typeface="+mj-lt"/>
              </a:rPr>
              <a:t>Purge &amp; Trap</a:t>
            </a:r>
          </a:p>
          <a:p>
            <a:pPr eaLnBrk="1" hangingPunct="1">
              <a:defRPr/>
            </a:pPr>
            <a:r>
              <a:rPr lang="en-US" sz="2000" smtClean="0">
                <a:latin typeface="+mj-lt"/>
              </a:rPr>
              <a:t>GC-CVAFS</a:t>
            </a:r>
          </a:p>
        </p:txBody>
      </p:sp>
      <p:cxnSp>
        <p:nvCxnSpPr>
          <p:cNvPr id="13335" name="Straight Arrow Connector 75"/>
          <p:cNvCxnSpPr>
            <a:cxnSpLocks noChangeShapeType="1"/>
            <a:stCxn id="13332" idx="3"/>
            <a:endCxn id="13376" idx="1"/>
          </p:cNvCxnSpPr>
          <p:nvPr/>
        </p:nvCxnSpPr>
        <p:spPr bwMode="auto">
          <a:xfrm>
            <a:off x="12649200" y="19239991"/>
            <a:ext cx="1447800" cy="6350"/>
          </a:xfrm>
          <a:prstGeom prst="straightConnector1">
            <a:avLst/>
          </a:prstGeom>
          <a:noFill/>
          <a:ln w="38100" algn="ctr">
            <a:solidFill>
              <a:schemeClr val="tx1"/>
            </a:solidFill>
            <a:round/>
            <a:headEnd/>
            <a:tailEnd type="arrow" w="med" len="med"/>
          </a:ln>
        </p:spPr>
      </p:cxnSp>
      <p:sp>
        <p:nvSpPr>
          <p:cNvPr id="13336" name="Text Box 161"/>
          <p:cNvSpPr txBox="1">
            <a:spLocks noChangeArrowheads="1"/>
          </p:cNvSpPr>
          <p:nvPr/>
        </p:nvSpPr>
        <p:spPr bwMode="auto">
          <a:xfrm>
            <a:off x="1346200" y="19984528"/>
            <a:ext cx="14544675" cy="573088"/>
          </a:xfrm>
          <a:prstGeom prst="rect">
            <a:avLst/>
          </a:prstGeom>
          <a:noFill/>
          <a:ln w="57150" cmpd="thinThick">
            <a:noFill/>
            <a:miter lim="800000"/>
            <a:headEnd/>
            <a:tailEnd/>
          </a:ln>
        </p:spPr>
        <p:txBody>
          <a:bodyPr lIns="228600" tIns="100584" rIns="228600" bIns="100584">
            <a:spAutoFit/>
          </a:bodyPr>
          <a:lstStyle/>
          <a:p>
            <a:pPr defTabSz="612775" eaLnBrk="0" hangingPunct="0"/>
            <a:r>
              <a:rPr lang="en-US" b="1"/>
              <a:t>2. REGULAR SOLVENT EXTRACTION with KBr/H</a:t>
            </a:r>
            <a:r>
              <a:rPr lang="en-US" b="1" baseline="-25000"/>
              <a:t>2</a:t>
            </a:r>
            <a:r>
              <a:rPr lang="en-US" b="1"/>
              <a:t>SO</a:t>
            </a:r>
            <a:r>
              <a:rPr lang="en-US" b="1" baseline="-25000"/>
              <a:t>4</a:t>
            </a:r>
            <a:r>
              <a:rPr lang="en-US" b="1"/>
              <a:t>/CH</a:t>
            </a:r>
            <a:r>
              <a:rPr lang="en-US" b="1" baseline="-25000"/>
              <a:t>2</a:t>
            </a:r>
            <a:r>
              <a:rPr lang="en-US" b="1"/>
              <a:t>Cl</a:t>
            </a:r>
            <a:r>
              <a:rPr lang="en-US" b="1" baseline="-25000"/>
              <a:t>2</a:t>
            </a:r>
            <a:endParaRPr lang="en-US" baseline="-25000"/>
          </a:p>
        </p:txBody>
      </p:sp>
      <p:sp>
        <p:nvSpPr>
          <p:cNvPr id="13380" name="Text Box 324"/>
          <p:cNvSpPr txBox="1">
            <a:spLocks noChangeArrowheads="1"/>
          </p:cNvSpPr>
          <p:nvPr/>
        </p:nvSpPr>
        <p:spPr bwMode="auto">
          <a:xfrm>
            <a:off x="5638800" y="20914803"/>
            <a:ext cx="2255838" cy="708025"/>
          </a:xfrm>
          <a:prstGeom prst="rect">
            <a:avLst/>
          </a:prstGeom>
          <a:noFill/>
          <a:ln w="38100">
            <a:noFill/>
            <a:miter lim="800000"/>
            <a:headEnd/>
            <a:tailEnd/>
          </a:ln>
          <a:effectLs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2000" dirty="0" smtClean="0">
                <a:latin typeface="+mj-lt"/>
              </a:rPr>
              <a:t>+ CH</a:t>
            </a:r>
            <a:r>
              <a:rPr lang="en-US" sz="2000" baseline="-25000" dirty="0" smtClean="0">
                <a:latin typeface="+mj-lt"/>
              </a:rPr>
              <a:t>2</a:t>
            </a:r>
            <a:r>
              <a:rPr lang="en-US" sz="2000" dirty="0" smtClean="0">
                <a:latin typeface="+mj-lt"/>
              </a:rPr>
              <a:t>Cl</a:t>
            </a:r>
            <a:r>
              <a:rPr lang="en-US" sz="2000" baseline="-25000" dirty="0" smtClean="0">
                <a:latin typeface="+mj-lt"/>
              </a:rPr>
              <a:t>2</a:t>
            </a:r>
            <a:r>
              <a:rPr lang="en-US" sz="2000" dirty="0" smtClean="0">
                <a:latin typeface="+mj-lt"/>
              </a:rPr>
              <a:t> shake 1hr</a:t>
            </a:r>
          </a:p>
          <a:p>
            <a:pPr eaLnBrk="1" hangingPunct="1">
              <a:defRPr/>
            </a:pPr>
            <a:r>
              <a:rPr lang="en-US" sz="2000" dirty="0" smtClean="0">
                <a:latin typeface="+mj-lt"/>
              </a:rPr>
              <a:t>Centrifuge 10min</a:t>
            </a:r>
          </a:p>
        </p:txBody>
      </p:sp>
      <p:cxnSp>
        <p:nvCxnSpPr>
          <p:cNvPr id="13338" name="Straight Arrow Connector 97"/>
          <p:cNvCxnSpPr>
            <a:cxnSpLocks noChangeShapeType="1"/>
            <a:stCxn id="149" idx="3"/>
            <a:endCxn id="13380" idx="1"/>
          </p:cNvCxnSpPr>
          <p:nvPr/>
        </p:nvCxnSpPr>
        <p:spPr bwMode="auto">
          <a:xfrm>
            <a:off x="5057775" y="21254528"/>
            <a:ext cx="581025" cy="14288"/>
          </a:xfrm>
          <a:prstGeom prst="straightConnector1">
            <a:avLst/>
          </a:prstGeom>
          <a:noFill/>
          <a:ln w="38100" algn="ctr">
            <a:solidFill>
              <a:schemeClr val="tx1"/>
            </a:solidFill>
            <a:round/>
            <a:headEnd/>
            <a:tailEnd type="arrow" w="med" len="med"/>
          </a:ln>
        </p:spPr>
      </p:cxnSp>
      <p:sp>
        <p:nvSpPr>
          <p:cNvPr id="13382" name="Text Box 324"/>
          <p:cNvSpPr txBox="1">
            <a:spLocks noChangeArrowheads="1"/>
          </p:cNvSpPr>
          <p:nvPr/>
        </p:nvSpPr>
        <p:spPr bwMode="auto">
          <a:xfrm>
            <a:off x="11963400" y="20914803"/>
            <a:ext cx="1714500" cy="708025"/>
          </a:xfrm>
          <a:prstGeom prst="rect">
            <a:avLst/>
          </a:prstGeom>
          <a:noFill/>
          <a:ln w="38100">
            <a:noFill/>
            <a:miter lim="800000"/>
            <a:headEnd/>
            <a:tailEnd/>
          </a:ln>
          <a:effectLst/>
          <a:extLst/>
        </p:spPr>
        <p:txBody>
          <a:bodyPr>
            <a:spAutoFit/>
          </a:bodyPr>
          <a:lstStyle/>
          <a:p>
            <a:r>
              <a:rPr lang="en-US" sz="2000"/>
              <a:t>0.1% NaBEt</a:t>
            </a:r>
            <a:r>
              <a:rPr lang="en-US" sz="2000" baseline="-25000"/>
              <a:t>4</a:t>
            </a:r>
            <a:endParaRPr lang="en-US" sz="2000"/>
          </a:p>
          <a:p>
            <a:r>
              <a:rPr lang="en-US" sz="2000"/>
              <a:t>derivatization</a:t>
            </a:r>
          </a:p>
        </p:txBody>
      </p:sp>
      <p:sp>
        <p:nvSpPr>
          <p:cNvPr id="13383" name="Text Box 324"/>
          <p:cNvSpPr txBox="1">
            <a:spLocks noChangeArrowheads="1"/>
          </p:cNvSpPr>
          <p:nvPr/>
        </p:nvSpPr>
        <p:spPr bwMode="auto">
          <a:xfrm>
            <a:off x="14173200" y="20906866"/>
            <a:ext cx="1657350" cy="708025"/>
          </a:xfrm>
          <a:prstGeom prst="rect">
            <a:avLst/>
          </a:prstGeom>
          <a:noFill/>
          <a:ln w="38100">
            <a:noFill/>
            <a:miter lim="800000"/>
            <a:headEnd/>
            <a:tailEnd/>
          </a:ln>
          <a:effectLs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2000" dirty="0" smtClean="0">
                <a:latin typeface="+mj-lt"/>
              </a:rPr>
              <a:t>Purge &amp; Trap</a:t>
            </a:r>
          </a:p>
          <a:p>
            <a:pPr eaLnBrk="1" hangingPunct="1">
              <a:defRPr/>
            </a:pPr>
            <a:r>
              <a:rPr lang="en-US" sz="2000" dirty="0" smtClean="0">
                <a:latin typeface="+mj-lt"/>
              </a:rPr>
              <a:t>GC-CAVFS</a:t>
            </a:r>
          </a:p>
        </p:txBody>
      </p:sp>
      <p:cxnSp>
        <p:nvCxnSpPr>
          <p:cNvPr id="13341" name="Straight Arrow Connector 101"/>
          <p:cNvCxnSpPr>
            <a:cxnSpLocks noChangeShapeType="1"/>
            <a:stCxn id="13382" idx="3"/>
            <a:endCxn id="13383" idx="1"/>
          </p:cNvCxnSpPr>
          <p:nvPr/>
        </p:nvCxnSpPr>
        <p:spPr bwMode="auto">
          <a:xfrm flipV="1">
            <a:off x="13677900" y="21262466"/>
            <a:ext cx="495300" cy="6350"/>
          </a:xfrm>
          <a:prstGeom prst="straightConnector1">
            <a:avLst/>
          </a:prstGeom>
          <a:noFill/>
          <a:ln w="38100" algn="ctr">
            <a:solidFill>
              <a:schemeClr val="tx1"/>
            </a:solidFill>
            <a:round/>
            <a:headEnd/>
            <a:tailEnd type="arrow" w="med" len="med"/>
          </a:ln>
        </p:spPr>
      </p:cxnSp>
      <p:sp>
        <p:nvSpPr>
          <p:cNvPr id="13385" name="Text Box 324"/>
          <p:cNvSpPr txBox="1">
            <a:spLocks noChangeArrowheads="1"/>
          </p:cNvSpPr>
          <p:nvPr/>
        </p:nvSpPr>
        <p:spPr bwMode="auto">
          <a:xfrm>
            <a:off x="8458200" y="20752878"/>
            <a:ext cx="2971800" cy="1016000"/>
          </a:xfrm>
          <a:prstGeom prst="rect">
            <a:avLst/>
          </a:prstGeom>
          <a:noFill/>
          <a:ln w="38100">
            <a:noFill/>
            <a:miter lim="800000"/>
            <a:headEnd/>
            <a:tailEnd/>
          </a:ln>
          <a:effectLs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2000" dirty="0" smtClean="0">
                <a:latin typeface="+mj-lt"/>
              </a:rPr>
              <a:t>2ml CH</a:t>
            </a:r>
            <a:r>
              <a:rPr lang="en-US" sz="2000" baseline="-25000" dirty="0" smtClean="0">
                <a:latin typeface="+mj-lt"/>
              </a:rPr>
              <a:t>2</a:t>
            </a:r>
            <a:r>
              <a:rPr lang="en-US" sz="2000" dirty="0" smtClean="0">
                <a:latin typeface="+mj-lt"/>
              </a:rPr>
              <a:t>Cl</a:t>
            </a:r>
            <a:r>
              <a:rPr lang="en-US" sz="2000" baseline="-25000" dirty="0" smtClean="0">
                <a:latin typeface="+mj-lt"/>
              </a:rPr>
              <a:t>2</a:t>
            </a:r>
            <a:r>
              <a:rPr lang="en-US" sz="2000" dirty="0" smtClean="0">
                <a:latin typeface="+mj-lt"/>
              </a:rPr>
              <a:t> layer, 15ml DI</a:t>
            </a:r>
          </a:p>
          <a:p>
            <a:pPr eaLnBrk="1" hangingPunct="1">
              <a:defRPr/>
            </a:pPr>
            <a:r>
              <a:rPr lang="en-US" sz="2000" dirty="0" smtClean="0">
                <a:latin typeface="+mj-lt"/>
              </a:rPr>
              <a:t>45-50</a:t>
            </a:r>
            <a:r>
              <a:rPr lang="en-US" sz="2000" baseline="30000" dirty="0" smtClean="0">
                <a:latin typeface="+mj-lt"/>
              </a:rPr>
              <a:t>o</a:t>
            </a:r>
            <a:r>
              <a:rPr lang="en-US" sz="2000" dirty="0" smtClean="0">
                <a:latin typeface="+mj-lt"/>
              </a:rPr>
              <a:t>C evaporation</a:t>
            </a:r>
          </a:p>
          <a:p>
            <a:pPr eaLnBrk="1" hangingPunct="1">
              <a:defRPr/>
            </a:pPr>
            <a:r>
              <a:rPr lang="en-US" sz="2000" dirty="0" smtClean="0">
                <a:latin typeface="+mj-lt"/>
              </a:rPr>
              <a:t>N</a:t>
            </a:r>
            <a:r>
              <a:rPr lang="en-US" sz="2000" baseline="-25000" dirty="0" smtClean="0">
                <a:latin typeface="+mj-lt"/>
              </a:rPr>
              <a:t>2</a:t>
            </a:r>
            <a:r>
              <a:rPr lang="en-US" sz="2000" dirty="0" smtClean="0">
                <a:latin typeface="+mj-lt"/>
              </a:rPr>
              <a:t> purging</a:t>
            </a:r>
          </a:p>
        </p:txBody>
      </p:sp>
      <p:cxnSp>
        <p:nvCxnSpPr>
          <p:cNvPr id="13343" name="Straight Arrow Connector 113"/>
          <p:cNvCxnSpPr>
            <a:cxnSpLocks noChangeShapeType="1"/>
            <a:stCxn id="13380" idx="3"/>
          </p:cNvCxnSpPr>
          <p:nvPr/>
        </p:nvCxnSpPr>
        <p:spPr bwMode="auto">
          <a:xfrm flipV="1">
            <a:off x="7894638" y="21260878"/>
            <a:ext cx="563562" cy="7938"/>
          </a:xfrm>
          <a:prstGeom prst="straightConnector1">
            <a:avLst/>
          </a:prstGeom>
          <a:noFill/>
          <a:ln w="38100" algn="ctr">
            <a:solidFill>
              <a:schemeClr val="tx1"/>
            </a:solidFill>
            <a:round/>
            <a:headEnd/>
            <a:tailEnd type="arrow" w="med" len="med"/>
          </a:ln>
        </p:spPr>
      </p:cxnSp>
      <p:cxnSp>
        <p:nvCxnSpPr>
          <p:cNvPr id="13344" name="Straight Arrow Connector 118"/>
          <p:cNvCxnSpPr>
            <a:cxnSpLocks noChangeShapeType="1"/>
            <a:stCxn id="13385" idx="3"/>
            <a:endCxn id="13382" idx="1"/>
          </p:cNvCxnSpPr>
          <p:nvPr/>
        </p:nvCxnSpPr>
        <p:spPr bwMode="auto">
          <a:xfrm>
            <a:off x="11430000" y="21260878"/>
            <a:ext cx="533400" cy="7938"/>
          </a:xfrm>
          <a:prstGeom prst="straightConnector1">
            <a:avLst/>
          </a:prstGeom>
          <a:noFill/>
          <a:ln w="38100" algn="ctr">
            <a:solidFill>
              <a:schemeClr val="tx1"/>
            </a:solidFill>
            <a:round/>
            <a:headEnd/>
            <a:tailEnd type="arrow" w="med" len="med"/>
          </a:ln>
        </p:spPr>
      </p:cxnSp>
      <p:sp>
        <p:nvSpPr>
          <p:cNvPr id="13345" name="Text Box 161"/>
          <p:cNvSpPr txBox="1">
            <a:spLocks noChangeArrowheads="1"/>
          </p:cNvSpPr>
          <p:nvPr/>
        </p:nvSpPr>
        <p:spPr bwMode="auto">
          <a:xfrm>
            <a:off x="1676400" y="22724553"/>
            <a:ext cx="13985875" cy="1249573"/>
          </a:xfrm>
          <a:prstGeom prst="rect">
            <a:avLst/>
          </a:prstGeom>
          <a:noFill/>
          <a:ln w="57150" cmpd="thinThick">
            <a:noFill/>
            <a:miter lim="800000"/>
            <a:headEnd/>
            <a:tailEnd/>
          </a:ln>
        </p:spPr>
        <p:txBody>
          <a:bodyPr lIns="228600" tIns="100584" rIns="228600" bIns="100584">
            <a:spAutoFit/>
          </a:bodyPr>
          <a:lstStyle/>
          <a:p>
            <a:pPr defTabSz="612775" eaLnBrk="0" hangingPunct="0"/>
            <a:r>
              <a:rPr lang="en-US" sz="2200" b="1" dirty="0"/>
              <a:t>3.1 Distill the previously extracted sediment</a:t>
            </a:r>
          </a:p>
          <a:p>
            <a:pPr defTabSz="612775" eaLnBrk="0" hangingPunct="0"/>
            <a:r>
              <a:rPr lang="en-US" sz="2200" b="1" dirty="0"/>
              <a:t>3.2 Extract the previously extracted sediment</a:t>
            </a:r>
          </a:p>
          <a:p>
            <a:pPr defTabSz="612775" eaLnBrk="0" hangingPunct="0"/>
            <a:r>
              <a:rPr lang="en-US" sz="2200" b="1" dirty="0"/>
              <a:t>3.3 Sample </a:t>
            </a:r>
            <a:r>
              <a:rPr lang="en-US" sz="2200" b="1" dirty="0" smtClean="0"/>
              <a:t>pretreatment with 100</a:t>
            </a:r>
            <a:r>
              <a:rPr lang="en-US" sz="2000" baseline="30000" dirty="0" smtClean="0"/>
              <a:t>o</a:t>
            </a:r>
            <a:r>
              <a:rPr lang="en-US" sz="2000" b="1" dirty="0" smtClean="0"/>
              <a:t>C</a:t>
            </a:r>
            <a:r>
              <a:rPr lang="en-US" sz="2200" b="1" dirty="0" smtClean="0"/>
              <a:t> heat and DI    OR    100</a:t>
            </a:r>
            <a:r>
              <a:rPr lang="en-US" sz="2000" baseline="30000" dirty="0" smtClean="0"/>
              <a:t>o</a:t>
            </a:r>
            <a:r>
              <a:rPr lang="en-US" sz="2000" b="1" dirty="0" smtClean="0"/>
              <a:t>C</a:t>
            </a:r>
            <a:r>
              <a:rPr lang="en-US" sz="2200" b="1" dirty="0" smtClean="0"/>
              <a:t> heat and </a:t>
            </a:r>
            <a:r>
              <a:rPr lang="en-US" sz="2200" b="1" dirty="0" err="1" smtClean="0"/>
              <a:t>KCl</a:t>
            </a:r>
            <a:r>
              <a:rPr lang="en-US" sz="2200" b="1" dirty="0" smtClean="0"/>
              <a:t>/H</a:t>
            </a:r>
            <a:r>
              <a:rPr lang="en-US" sz="2200" b="1" baseline="-25000" dirty="0" smtClean="0"/>
              <a:t>2</a:t>
            </a:r>
            <a:r>
              <a:rPr lang="en-US" sz="2200" b="1" dirty="0" smtClean="0"/>
              <a:t>SO</a:t>
            </a:r>
            <a:r>
              <a:rPr lang="en-US" sz="2200" b="1" baseline="-25000" dirty="0" smtClean="0"/>
              <a:t>4</a:t>
            </a:r>
            <a:r>
              <a:rPr lang="en-US" sz="2200" b="1" dirty="0" smtClean="0"/>
              <a:t>   OR   Sonication </a:t>
            </a:r>
            <a:endParaRPr lang="en-US" sz="2200" dirty="0"/>
          </a:p>
        </p:txBody>
      </p:sp>
      <p:sp>
        <p:nvSpPr>
          <p:cNvPr id="13393" name="Text Box 324"/>
          <p:cNvSpPr txBox="1">
            <a:spLocks noChangeArrowheads="1"/>
          </p:cNvSpPr>
          <p:nvPr/>
        </p:nvSpPr>
        <p:spPr bwMode="auto">
          <a:xfrm>
            <a:off x="6934200" y="24345391"/>
            <a:ext cx="2362200" cy="708025"/>
          </a:xfrm>
          <a:prstGeom prst="rect">
            <a:avLst/>
          </a:prstGeom>
          <a:noFill/>
          <a:ln w="38100">
            <a:noFill/>
            <a:miter lim="800000"/>
            <a:headEnd/>
            <a:tailEnd/>
          </a:ln>
          <a:effectLs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2000" dirty="0" smtClean="0">
                <a:latin typeface="+mj-lt"/>
              </a:rPr>
              <a:t>+ CH</a:t>
            </a:r>
            <a:r>
              <a:rPr lang="en-US" sz="2000" baseline="-25000" dirty="0" smtClean="0">
                <a:latin typeface="+mj-lt"/>
              </a:rPr>
              <a:t>2</a:t>
            </a:r>
            <a:r>
              <a:rPr lang="en-US" sz="2000" dirty="0" smtClean="0">
                <a:latin typeface="+mj-lt"/>
              </a:rPr>
              <a:t>Cl</a:t>
            </a:r>
            <a:r>
              <a:rPr lang="en-US" sz="2000" baseline="-25000" dirty="0" smtClean="0">
                <a:latin typeface="+mj-lt"/>
              </a:rPr>
              <a:t>2</a:t>
            </a:r>
            <a:r>
              <a:rPr lang="en-US" sz="2000" dirty="0" smtClean="0">
                <a:latin typeface="+mj-lt"/>
              </a:rPr>
              <a:t> shake 1hr</a:t>
            </a:r>
          </a:p>
          <a:p>
            <a:pPr eaLnBrk="1" hangingPunct="1">
              <a:defRPr/>
            </a:pPr>
            <a:r>
              <a:rPr lang="en-US" sz="2000" dirty="0" smtClean="0">
                <a:latin typeface="+mj-lt"/>
              </a:rPr>
              <a:t>Centrifuge 10min</a:t>
            </a:r>
          </a:p>
        </p:txBody>
      </p:sp>
      <p:cxnSp>
        <p:nvCxnSpPr>
          <p:cNvPr id="13347" name="Straight Arrow Connector 131"/>
          <p:cNvCxnSpPr>
            <a:cxnSpLocks noChangeShapeType="1"/>
            <a:stCxn id="154" idx="3"/>
            <a:endCxn id="13393" idx="1"/>
          </p:cNvCxnSpPr>
          <p:nvPr/>
        </p:nvCxnSpPr>
        <p:spPr bwMode="auto">
          <a:xfrm>
            <a:off x="6124575" y="24686703"/>
            <a:ext cx="809625" cy="12700"/>
          </a:xfrm>
          <a:prstGeom prst="straightConnector1">
            <a:avLst/>
          </a:prstGeom>
          <a:noFill/>
          <a:ln w="38100" algn="ctr">
            <a:solidFill>
              <a:schemeClr val="tx1"/>
            </a:solidFill>
            <a:round/>
            <a:headEnd/>
            <a:tailEnd type="arrow" w="med" len="med"/>
          </a:ln>
        </p:spPr>
      </p:cxnSp>
      <p:sp>
        <p:nvSpPr>
          <p:cNvPr id="13398" name="Text Box 324"/>
          <p:cNvSpPr txBox="1">
            <a:spLocks noChangeArrowheads="1"/>
          </p:cNvSpPr>
          <p:nvPr/>
        </p:nvSpPr>
        <p:spPr bwMode="auto">
          <a:xfrm>
            <a:off x="12649199" y="24345391"/>
            <a:ext cx="2971801" cy="708025"/>
          </a:xfrm>
          <a:prstGeom prst="rect">
            <a:avLst/>
          </a:prstGeom>
          <a:noFill/>
          <a:ln w="38100">
            <a:noFill/>
            <a:miter lim="800000"/>
            <a:headEnd/>
            <a:tailEnd/>
          </a:ln>
          <a:effectLs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2000" dirty="0" smtClean="0">
                <a:latin typeface="+mj-lt"/>
              </a:rPr>
              <a:t>The remaining  steps of extraction as in Section 2</a:t>
            </a:r>
          </a:p>
        </p:txBody>
      </p:sp>
      <p:cxnSp>
        <p:nvCxnSpPr>
          <p:cNvPr id="13349" name="Straight Arrow Connector 137"/>
          <p:cNvCxnSpPr>
            <a:cxnSpLocks noChangeShapeType="1"/>
            <a:stCxn id="13393" idx="3"/>
            <a:endCxn id="13398" idx="1"/>
          </p:cNvCxnSpPr>
          <p:nvPr/>
        </p:nvCxnSpPr>
        <p:spPr bwMode="auto">
          <a:xfrm>
            <a:off x="9296400" y="24699404"/>
            <a:ext cx="3352799" cy="1588"/>
          </a:xfrm>
          <a:prstGeom prst="straightConnector1">
            <a:avLst/>
          </a:prstGeom>
          <a:noFill/>
          <a:ln w="38100" algn="ctr">
            <a:solidFill>
              <a:schemeClr val="tx1"/>
            </a:solidFill>
            <a:round/>
            <a:headEnd/>
            <a:tailEnd type="arrow" w="med" len="med"/>
          </a:ln>
        </p:spPr>
      </p:cxnSp>
      <p:sp>
        <p:nvSpPr>
          <p:cNvPr id="142" name="Text Box 324"/>
          <p:cNvSpPr txBox="1">
            <a:spLocks noChangeArrowheads="1"/>
          </p:cNvSpPr>
          <p:nvPr/>
        </p:nvSpPr>
        <p:spPr bwMode="auto">
          <a:xfrm>
            <a:off x="8305800" y="25716991"/>
            <a:ext cx="2838450" cy="708025"/>
          </a:xfrm>
          <a:prstGeom prst="rect">
            <a:avLst/>
          </a:prstGeom>
          <a:noFill/>
          <a:ln w="38100">
            <a:noFill/>
            <a:miter lim="800000"/>
            <a:headEnd/>
            <a:tailEnd/>
          </a:ln>
          <a:effectLs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2000" dirty="0" smtClean="0">
                <a:solidFill>
                  <a:srgbClr val="333399"/>
                </a:solidFill>
                <a:latin typeface="+mj-lt"/>
              </a:rPr>
              <a:t>Extracted sediment purged of trace CH</a:t>
            </a:r>
            <a:r>
              <a:rPr lang="en-US" sz="2000" baseline="-25000" dirty="0" smtClean="0">
                <a:solidFill>
                  <a:srgbClr val="333399"/>
                </a:solidFill>
                <a:latin typeface="+mj-lt"/>
              </a:rPr>
              <a:t>2</a:t>
            </a:r>
            <a:r>
              <a:rPr lang="en-US" sz="2000" dirty="0" smtClean="0">
                <a:solidFill>
                  <a:srgbClr val="333399"/>
                </a:solidFill>
                <a:latin typeface="+mj-lt"/>
              </a:rPr>
              <a:t>Cl</a:t>
            </a:r>
            <a:r>
              <a:rPr lang="en-US" sz="2000" baseline="-25000" dirty="0" smtClean="0">
                <a:solidFill>
                  <a:srgbClr val="333399"/>
                </a:solidFill>
                <a:latin typeface="+mj-lt"/>
              </a:rPr>
              <a:t>2</a:t>
            </a:r>
          </a:p>
        </p:txBody>
      </p:sp>
      <p:sp>
        <p:nvSpPr>
          <p:cNvPr id="143" name="Text Box 324"/>
          <p:cNvSpPr txBox="1">
            <a:spLocks noChangeArrowheads="1"/>
          </p:cNvSpPr>
          <p:nvPr/>
        </p:nvSpPr>
        <p:spPr bwMode="auto">
          <a:xfrm>
            <a:off x="12649200" y="25218516"/>
            <a:ext cx="3013075" cy="708025"/>
          </a:xfrm>
          <a:prstGeom prst="rect">
            <a:avLst/>
          </a:prstGeom>
          <a:noFill/>
          <a:ln w="38100">
            <a:noFill/>
            <a:miter lim="800000"/>
            <a:headEnd/>
            <a:tailEnd/>
          </a:ln>
          <a:effectLs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2000" dirty="0" smtClean="0">
                <a:solidFill>
                  <a:schemeClr val="accent2">
                    <a:lumMod val="75000"/>
                  </a:schemeClr>
                </a:solidFill>
                <a:latin typeface="+mj-lt"/>
              </a:rPr>
              <a:t>Go through Acid Distillation procedure</a:t>
            </a:r>
          </a:p>
        </p:txBody>
      </p:sp>
      <p:cxnSp>
        <p:nvCxnSpPr>
          <p:cNvPr id="144" name="Straight Arrow Connector 143"/>
          <p:cNvCxnSpPr>
            <a:stCxn id="142" idx="3"/>
            <a:endCxn id="143" idx="1"/>
          </p:cNvCxnSpPr>
          <p:nvPr/>
        </p:nvCxnSpPr>
        <p:spPr bwMode="auto">
          <a:xfrm flipV="1">
            <a:off x="11144250" y="25572528"/>
            <a:ext cx="1504950" cy="498475"/>
          </a:xfrm>
          <a:prstGeom prst="straightConnector1">
            <a:avLst/>
          </a:prstGeom>
          <a:solidFill>
            <a:schemeClr val="accent1"/>
          </a:solidFill>
          <a:ln w="38100" cap="flat" cmpd="sng" algn="ctr">
            <a:solidFill>
              <a:schemeClr val="accent2">
                <a:lumMod val="75000"/>
              </a:schemeClr>
            </a:solidFill>
            <a:prstDash val="solid"/>
            <a:round/>
            <a:headEnd type="none" w="med" len="med"/>
            <a:tailEnd type="arrow"/>
          </a:ln>
          <a:effectLst/>
        </p:spPr>
      </p:cxnSp>
      <p:cxnSp>
        <p:nvCxnSpPr>
          <p:cNvPr id="145" name="Straight Arrow Connector 144"/>
          <p:cNvCxnSpPr>
            <a:stCxn id="13393" idx="3"/>
            <a:endCxn id="142" idx="0"/>
          </p:cNvCxnSpPr>
          <p:nvPr/>
        </p:nvCxnSpPr>
        <p:spPr bwMode="auto">
          <a:xfrm>
            <a:off x="9296400" y="24699403"/>
            <a:ext cx="428625" cy="1017588"/>
          </a:xfrm>
          <a:prstGeom prst="straightConnector1">
            <a:avLst/>
          </a:prstGeom>
          <a:solidFill>
            <a:schemeClr val="accent1"/>
          </a:solidFill>
          <a:ln w="38100" cap="flat" cmpd="sng" algn="ctr">
            <a:solidFill>
              <a:schemeClr val="accent2">
                <a:lumMod val="75000"/>
              </a:schemeClr>
            </a:solidFill>
            <a:prstDash val="solid"/>
            <a:round/>
            <a:headEnd type="none" w="med" len="med"/>
            <a:tailEnd type="arrow"/>
          </a:ln>
          <a:effectLst/>
        </p:spPr>
      </p:cxnSp>
      <p:sp>
        <p:nvSpPr>
          <p:cNvPr id="172" name="Text Box 324"/>
          <p:cNvSpPr txBox="1">
            <a:spLocks noChangeArrowheads="1"/>
          </p:cNvSpPr>
          <p:nvPr/>
        </p:nvSpPr>
        <p:spPr bwMode="auto">
          <a:xfrm>
            <a:off x="2057400" y="25607453"/>
            <a:ext cx="3505200" cy="1015663"/>
          </a:xfrm>
          <a:prstGeom prst="rect">
            <a:avLst/>
          </a:prstGeom>
          <a:noFill/>
          <a:ln w="38100">
            <a:noFill/>
            <a:miter lim="800000"/>
            <a:headEnd/>
            <a:tailEnd/>
          </a:ln>
          <a:effectLs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2000" dirty="0" smtClean="0">
                <a:solidFill>
                  <a:schemeClr val="accent2">
                    <a:lumMod val="75000"/>
                  </a:schemeClr>
                </a:solidFill>
                <a:latin typeface="+mj-lt"/>
              </a:rPr>
              <a:t>Sonication, or</a:t>
            </a:r>
          </a:p>
          <a:p>
            <a:pPr eaLnBrk="1" hangingPunct="1">
              <a:defRPr/>
            </a:pPr>
            <a:r>
              <a:rPr lang="en-US" sz="2000" dirty="0" smtClean="0">
                <a:solidFill>
                  <a:schemeClr val="accent2">
                    <a:lumMod val="75000"/>
                  </a:schemeClr>
                </a:solidFill>
                <a:latin typeface="+mj-lt"/>
              </a:rPr>
              <a:t>Heat at 100</a:t>
            </a:r>
            <a:r>
              <a:rPr lang="en-US" sz="2000" baseline="30000" dirty="0" smtClean="0">
                <a:solidFill>
                  <a:schemeClr val="accent2">
                    <a:lumMod val="75000"/>
                  </a:schemeClr>
                </a:solidFill>
                <a:latin typeface="+mj-lt"/>
              </a:rPr>
              <a:t>o</a:t>
            </a:r>
            <a:r>
              <a:rPr lang="en-US" sz="2000" dirty="0" smtClean="0">
                <a:solidFill>
                  <a:schemeClr val="accent2">
                    <a:lumMod val="75000"/>
                  </a:schemeClr>
                </a:solidFill>
                <a:latin typeface="+mj-lt"/>
              </a:rPr>
              <a:t>C with DI, or</a:t>
            </a:r>
          </a:p>
          <a:p>
            <a:pPr eaLnBrk="1" hangingPunct="1">
              <a:defRPr/>
            </a:pPr>
            <a:r>
              <a:rPr lang="en-US" sz="2000" dirty="0" smtClean="0">
                <a:solidFill>
                  <a:schemeClr val="accent2">
                    <a:lumMod val="75000"/>
                  </a:schemeClr>
                </a:solidFill>
              </a:rPr>
              <a:t>Heat at 100</a:t>
            </a:r>
            <a:r>
              <a:rPr lang="en-US" sz="2000" baseline="30000" dirty="0" smtClean="0">
                <a:solidFill>
                  <a:schemeClr val="accent2">
                    <a:lumMod val="75000"/>
                  </a:schemeClr>
                </a:solidFill>
              </a:rPr>
              <a:t>o</a:t>
            </a:r>
            <a:r>
              <a:rPr lang="en-US" sz="2000" dirty="0" smtClean="0">
                <a:solidFill>
                  <a:schemeClr val="accent2">
                    <a:lumMod val="75000"/>
                  </a:schemeClr>
                </a:solidFill>
              </a:rPr>
              <a:t>C with </a:t>
            </a:r>
            <a:r>
              <a:rPr lang="en-US" sz="2000" dirty="0" err="1" smtClean="0">
                <a:solidFill>
                  <a:schemeClr val="accent2">
                    <a:lumMod val="75000"/>
                  </a:schemeClr>
                </a:solidFill>
                <a:latin typeface="+mj-lt"/>
              </a:rPr>
              <a:t>KCl</a:t>
            </a:r>
            <a:r>
              <a:rPr lang="en-US" sz="2000" dirty="0" smtClean="0">
                <a:solidFill>
                  <a:schemeClr val="accent2">
                    <a:lumMod val="75000"/>
                  </a:schemeClr>
                </a:solidFill>
                <a:latin typeface="+mj-lt"/>
              </a:rPr>
              <a:t>/H</a:t>
            </a:r>
            <a:r>
              <a:rPr lang="en-US" sz="2000" baseline="-25000" dirty="0" smtClean="0">
                <a:solidFill>
                  <a:schemeClr val="accent2">
                    <a:lumMod val="75000"/>
                  </a:schemeClr>
                </a:solidFill>
                <a:latin typeface="+mj-lt"/>
              </a:rPr>
              <a:t>2</a:t>
            </a:r>
            <a:r>
              <a:rPr lang="en-US" sz="2000" dirty="0" smtClean="0">
                <a:solidFill>
                  <a:schemeClr val="accent2">
                    <a:lumMod val="75000"/>
                  </a:schemeClr>
                </a:solidFill>
                <a:latin typeface="+mj-lt"/>
              </a:rPr>
              <a:t>SO</a:t>
            </a:r>
            <a:r>
              <a:rPr lang="en-US" sz="2000" baseline="-25000" dirty="0" smtClean="0">
                <a:solidFill>
                  <a:schemeClr val="accent2">
                    <a:lumMod val="75000"/>
                  </a:schemeClr>
                </a:solidFill>
                <a:latin typeface="+mj-lt"/>
              </a:rPr>
              <a:t>4</a:t>
            </a:r>
          </a:p>
        </p:txBody>
      </p:sp>
      <p:sp>
        <p:nvSpPr>
          <p:cNvPr id="13355" name="Text Box 151"/>
          <p:cNvSpPr txBox="1">
            <a:spLocks noChangeArrowheads="1"/>
          </p:cNvSpPr>
          <p:nvPr/>
        </p:nvSpPr>
        <p:spPr bwMode="auto">
          <a:xfrm>
            <a:off x="1352550" y="27179078"/>
            <a:ext cx="14573250" cy="573088"/>
          </a:xfrm>
          <a:prstGeom prst="rect">
            <a:avLst/>
          </a:prstGeom>
          <a:noFill/>
          <a:ln w="57150" cmpd="thinThick">
            <a:noFill/>
            <a:miter lim="800000"/>
            <a:headEnd/>
            <a:tailEnd/>
          </a:ln>
        </p:spPr>
        <p:txBody>
          <a:bodyPr lIns="228600" tIns="100584" rIns="228600" bIns="100584">
            <a:spAutoFit/>
          </a:bodyPr>
          <a:lstStyle/>
          <a:p>
            <a:pPr eaLnBrk="0" hangingPunct="0"/>
            <a:r>
              <a:rPr lang="en-US" b="1" dirty="0"/>
              <a:t>4. </a:t>
            </a:r>
            <a:r>
              <a:rPr lang="en-US" b="1" dirty="0" smtClean="0"/>
              <a:t>INORGANIC </a:t>
            </a:r>
            <a:r>
              <a:rPr lang="en-US" b="1" dirty="0"/>
              <a:t>Hg</a:t>
            </a:r>
            <a:r>
              <a:rPr lang="en-US" b="1" baseline="30000" dirty="0"/>
              <a:t>2+</a:t>
            </a:r>
            <a:r>
              <a:rPr lang="en-US" b="1" dirty="0"/>
              <a:t> </a:t>
            </a:r>
            <a:r>
              <a:rPr lang="en-US" b="1" dirty="0" smtClean="0"/>
              <a:t>SPIKE CONVERSION TO MMHg</a:t>
            </a:r>
            <a:endParaRPr lang="en-US" dirty="0"/>
          </a:p>
        </p:txBody>
      </p:sp>
      <p:sp>
        <p:nvSpPr>
          <p:cNvPr id="13356" name="Text Box 161"/>
          <p:cNvSpPr txBox="1">
            <a:spLocks noChangeArrowheads="1"/>
          </p:cNvSpPr>
          <p:nvPr/>
        </p:nvSpPr>
        <p:spPr bwMode="auto">
          <a:xfrm>
            <a:off x="1249363" y="30379478"/>
            <a:ext cx="14676437" cy="1311275"/>
          </a:xfrm>
          <a:prstGeom prst="rect">
            <a:avLst/>
          </a:prstGeom>
          <a:noFill/>
          <a:ln w="9525">
            <a:noFill/>
            <a:miter lim="800000"/>
            <a:headEnd/>
            <a:tailEnd/>
          </a:ln>
        </p:spPr>
        <p:txBody>
          <a:bodyPr lIns="228600" tIns="100584" rIns="228600" bIns="100584">
            <a:spAutoFit/>
          </a:bodyPr>
          <a:lstStyle/>
          <a:p>
            <a:pPr algn="just" defTabSz="612775" eaLnBrk="0" hangingPunct="0"/>
            <a:r>
              <a:rPr lang="en-US" b="1" dirty="0"/>
              <a:t>1. Some of the </a:t>
            </a:r>
            <a:r>
              <a:rPr lang="en-US" b="1" dirty="0" smtClean="0"/>
              <a:t>Penobscot </a:t>
            </a:r>
            <a:r>
              <a:rPr lang="en-US" b="1" dirty="0"/>
              <a:t>River Mercury Study data that prompted the present investigation. All results corrected for spike recovery. </a:t>
            </a:r>
            <a:r>
              <a:rPr lang="en-US" b="1" dirty="0" smtClean="0"/>
              <a:t>Acid </a:t>
            </a:r>
            <a:r>
              <a:rPr lang="en-US" b="1" dirty="0"/>
              <a:t>distillation recovered MMHg at an average of </a:t>
            </a:r>
            <a:r>
              <a:rPr lang="en-US" b="1" u="sng" dirty="0"/>
              <a:t>2.13 times</a:t>
            </a:r>
            <a:r>
              <a:rPr lang="en-US" b="1" dirty="0"/>
              <a:t> of that recovered by solvent extraction. </a:t>
            </a:r>
            <a:endParaRPr lang="en-US" b="1" dirty="0">
              <a:solidFill>
                <a:srgbClr val="FF0000"/>
              </a:solidFill>
            </a:endParaRPr>
          </a:p>
        </p:txBody>
      </p:sp>
      <p:sp>
        <p:nvSpPr>
          <p:cNvPr id="13357" name="Text Box 327"/>
          <p:cNvSpPr txBox="1">
            <a:spLocks noChangeArrowheads="1"/>
          </p:cNvSpPr>
          <p:nvPr/>
        </p:nvSpPr>
        <p:spPr bwMode="auto">
          <a:xfrm>
            <a:off x="17221200" y="12199938"/>
            <a:ext cx="14316075" cy="830262"/>
          </a:xfrm>
          <a:prstGeom prst="rect">
            <a:avLst/>
          </a:prstGeom>
          <a:noFill/>
          <a:ln w="9525">
            <a:noFill/>
            <a:miter lim="800000"/>
            <a:headEnd/>
            <a:tailEnd/>
          </a:ln>
        </p:spPr>
        <p:txBody>
          <a:bodyPr wrap="square">
            <a:spAutoFit/>
          </a:bodyPr>
          <a:lstStyle/>
          <a:p>
            <a:pPr algn="just"/>
            <a:r>
              <a:rPr lang="en-US" b="1" dirty="0">
                <a:cs typeface="Times New Roman" pitchFamily="18" charset="0"/>
              </a:rPr>
              <a:t>4. </a:t>
            </a:r>
            <a:r>
              <a:rPr lang="en-US" b="1" dirty="0" smtClean="0">
                <a:cs typeface="Times New Roman" pitchFamily="18" charset="0"/>
              </a:rPr>
              <a:t>Sonication </a:t>
            </a:r>
            <a:r>
              <a:rPr lang="en-US" b="1" dirty="0">
                <a:cs typeface="Times New Roman" pitchFamily="18" charset="0"/>
              </a:rPr>
              <a:t>pretreatment of wet ES2 sample before going through </a:t>
            </a:r>
            <a:r>
              <a:rPr lang="en-US" b="1" dirty="0" smtClean="0">
                <a:cs typeface="Times New Roman" pitchFamily="18" charset="0"/>
              </a:rPr>
              <a:t>solvent extraction </a:t>
            </a:r>
            <a:r>
              <a:rPr lang="en-US" b="1" dirty="0">
                <a:cs typeface="Times New Roman" pitchFamily="18" charset="0"/>
              </a:rPr>
              <a:t>didn’t improve </a:t>
            </a:r>
            <a:r>
              <a:rPr lang="en-US" b="1" dirty="0" smtClean="0">
                <a:cs typeface="Times New Roman" pitchFamily="18" charset="0"/>
              </a:rPr>
              <a:t>MMHg recovery. </a:t>
            </a:r>
            <a:r>
              <a:rPr lang="en-US" b="1" dirty="0">
                <a:cs typeface="Times New Roman" pitchFamily="18" charset="0"/>
              </a:rPr>
              <a:t>The MMHg detected was still half of that </a:t>
            </a:r>
            <a:r>
              <a:rPr lang="en-US" b="1" dirty="0" smtClean="0">
                <a:cs typeface="Times New Roman" pitchFamily="18" charset="0"/>
              </a:rPr>
              <a:t>determined by </a:t>
            </a:r>
            <a:r>
              <a:rPr lang="en-US" b="1" dirty="0">
                <a:cs typeface="Times New Roman" pitchFamily="18" charset="0"/>
              </a:rPr>
              <a:t>distillation.</a:t>
            </a:r>
            <a:endParaRPr lang="en-US" dirty="0"/>
          </a:p>
        </p:txBody>
      </p:sp>
      <p:sp>
        <p:nvSpPr>
          <p:cNvPr id="13358" name="Text Box 327"/>
          <p:cNvSpPr txBox="1">
            <a:spLocks noChangeArrowheads="1"/>
          </p:cNvSpPr>
          <p:nvPr/>
        </p:nvSpPr>
        <p:spPr bwMode="auto">
          <a:xfrm>
            <a:off x="17230725" y="13124941"/>
            <a:ext cx="14333538" cy="830997"/>
          </a:xfrm>
          <a:prstGeom prst="rect">
            <a:avLst/>
          </a:prstGeom>
          <a:noFill/>
          <a:ln w="9525">
            <a:noFill/>
            <a:miter lim="800000"/>
            <a:headEnd/>
            <a:tailEnd/>
          </a:ln>
        </p:spPr>
        <p:txBody>
          <a:bodyPr wrap="square">
            <a:spAutoFit/>
          </a:bodyPr>
          <a:lstStyle/>
          <a:p>
            <a:pPr algn="just"/>
            <a:r>
              <a:rPr lang="en-US" b="1" dirty="0"/>
              <a:t>5. After a solvent extraction of wet ES2, the </a:t>
            </a:r>
            <a:r>
              <a:rPr lang="en-US" b="1" dirty="0" smtClean="0"/>
              <a:t>previously extracted sediment </a:t>
            </a:r>
            <a:r>
              <a:rPr lang="en-US" b="1" dirty="0"/>
              <a:t>was distilled or went through a 2</a:t>
            </a:r>
            <a:r>
              <a:rPr lang="en-US" b="1" baseline="30000" dirty="0"/>
              <a:t>nd</a:t>
            </a:r>
            <a:r>
              <a:rPr lang="en-US" b="1" dirty="0"/>
              <a:t> solvent extraction. </a:t>
            </a:r>
            <a:endParaRPr lang="en-US" dirty="0"/>
          </a:p>
        </p:txBody>
      </p:sp>
      <p:graphicFrame>
        <p:nvGraphicFramePr>
          <p:cNvPr id="129" name="Group 812"/>
          <p:cNvGraphicFramePr>
            <a:graphicFrameLocks noGrp="1"/>
          </p:cNvGraphicFramePr>
          <p:nvPr>
            <p:extLst>
              <p:ext uri="{D42A27DB-BD31-4B8C-83A1-F6EECF244321}">
                <p14:modId xmlns:p14="http://schemas.microsoft.com/office/powerpoint/2010/main" val="286740788"/>
              </p:ext>
            </p:extLst>
          </p:nvPr>
        </p:nvGraphicFramePr>
        <p:xfrm>
          <a:off x="17306925" y="13963141"/>
          <a:ext cx="13706475" cy="3155952"/>
        </p:xfrm>
        <a:graphic>
          <a:graphicData uri="http://schemas.openxmlformats.org/drawingml/2006/table">
            <a:tbl>
              <a:tblPr/>
              <a:tblGrid>
                <a:gridCol w="3495675"/>
                <a:gridCol w="1905000"/>
                <a:gridCol w="2133600"/>
                <a:gridCol w="3124200"/>
                <a:gridCol w="3048000"/>
              </a:tblGrid>
              <a:tr h="9144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Sample Type</a:t>
                      </a:r>
                    </a:p>
                  </a:txBody>
                  <a:tcPr marL="91444" marR="91444" marT="45703" marB="45703" anchor="ctr"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MMHg detected in Sediment by Distillation, ng/</a:t>
                      </a:r>
                      <a:r>
                        <a:rPr kumimoji="0" lang="en-US" sz="1800" b="1" i="0" u="none" strike="noStrike" cap="none" normalizeH="0" baseline="0" dirty="0" err="1" smtClean="0">
                          <a:ln>
                            <a:noFill/>
                          </a:ln>
                          <a:solidFill>
                            <a:schemeClr val="tx1"/>
                          </a:solidFill>
                          <a:effectLst/>
                          <a:latin typeface="Arial" charset="0"/>
                          <a:cs typeface="Arial" charset="0"/>
                        </a:rPr>
                        <a:t>gdw</a:t>
                      </a:r>
                      <a:endParaRPr kumimoji="0" lang="en-US" sz="1800" b="1" i="0" u="none" strike="noStrike" cap="none" normalizeH="0" baseline="0" dirty="0" smtClean="0">
                        <a:ln>
                          <a:noFill/>
                        </a:ln>
                        <a:solidFill>
                          <a:schemeClr val="tx1"/>
                        </a:solidFill>
                        <a:effectLst/>
                        <a:latin typeface="Arial" charset="0"/>
                        <a:cs typeface="Arial" charset="0"/>
                      </a:endParaRPr>
                    </a:p>
                  </a:txBody>
                  <a:tcPr marL="91444" marR="91444"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MMHg detected in sediment by </a:t>
                      </a:r>
                      <a:r>
                        <a:rPr kumimoji="0" lang="en-US" sz="1800" b="1" i="0" u="none" strike="noStrike" cap="none" normalizeH="0" baseline="0" dirty="0" err="1" smtClean="0">
                          <a:ln>
                            <a:noFill/>
                          </a:ln>
                          <a:solidFill>
                            <a:schemeClr val="tx1"/>
                          </a:solidFill>
                          <a:effectLst/>
                          <a:latin typeface="Arial" charset="0"/>
                          <a:cs typeface="Arial" charset="0"/>
                        </a:rPr>
                        <a:t>KBr</a:t>
                      </a:r>
                      <a:r>
                        <a:rPr kumimoji="0" lang="en-US" sz="1800" b="1" i="0" u="none" strike="noStrike" cap="none" normalizeH="0" baseline="0" dirty="0" smtClean="0">
                          <a:ln>
                            <a:noFill/>
                          </a:ln>
                          <a:solidFill>
                            <a:schemeClr val="tx1"/>
                          </a:solidFill>
                          <a:effectLst/>
                          <a:latin typeface="Arial" charset="0"/>
                          <a:cs typeface="Arial" charset="0"/>
                        </a:rPr>
                        <a:t> extraction, ng/</a:t>
                      </a:r>
                      <a:r>
                        <a:rPr kumimoji="0" lang="en-US" sz="1800" b="1" i="0" u="none" strike="noStrike" cap="none" normalizeH="0" baseline="0" dirty="0" err="1" smtClean="0">
                          <a:ln>
                            <a:noFill/>
                          </a:ln>
                          <a:solidFill>
                            <a:schemeClr val="tx1"/>
                          </a:solidFill>
                          <a:effectLst/>
                          <a:latin typeface="Arial" charset="0"/>
                          <a:cs typeface="Arial" charset="0"/>
                        </a:rPr>
                        <a:t>gdw</a:t>
                      </a:r>
                      <a:endParaRPr kumimoji="0" lang="en-US" sz="1800" b="1" i="0" u="none" strike="noStrike" cap="none" normalizeH="0" baseline="0" dirty="0" smtClean="0">
                        <a:ln>
                          <a:noFill/>
                        </a:ln>
                        <a:solidFill>
                          <a:schemeClr val="tx1"/>
                        </a:solidFill>
                        <a:effectLst/>
                        <a:latin typeface="Arial" charset="0"/>
                        <a:cs typeface="Arial" charset="0"/>
                      </a:endParaRPr>
                    </a:p>
                  </a:txBody>
                  <a:tcPr marL="91444" marR="91444" marT="45703" marB="45703"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MMHg detected in previously </a:t>
                      </a:r>
                      <a:r>
                        <a:rPr kumimoji="0" lang="en-US" sz="1800" b="1" i="0" u="none" strike="noStrike" cap="none" normalizeH="0" baseline="0" dirty="0" err="1" smtClean="0">
                          <a:ln>
                            <a:noFill/>
                          </a:ln>
                          <a:solidFill>
                            <a:schemeClr val="tx1"/>
                          </a:solidFill>
                          <a:effectLst/>
                          <a:latin typeface="Arial" charset="0"/>
                          <a:cs typeface="Arial" charset="0"/>
                        </a:rPr>
                        <a:t>KBr</a:t>
                      </a:r>
                      <a:r>
                        <a:rPr kumimoji="0" lang="en-US" sz="1800" b="1" i="0" u="none" strike="noStrike" cap="none" normalizeH="0" baseline="0" dirty="0" smtClean="0">
                          <a:ln>
                            <a:noFill/>
                          </a:ln>
                          <a:solidFill>
                            <a:schemeClr val="tx1"/>
                          </a:solidFill>
                          <a:effectLst/>
                          <a:latin typeface="Arial" charset="0"/>
                          <a:cs typeface="Arial" charset="0"/>
                        </a:rPr>
                        <a:t> solvent extracted sediment (converted to equivalent MMHg concentration in dry sediment)</a:t>
                      </a:r>
                    </a:p>
                  </a:txBody>
                  <a:tcPr marL="91444" marR="91444" marT="45703" marB="45703" anchor="ct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lang="en-US"/>
                    </a:p>
                  </a:txBody>
                  <a:tcPr/>
                </a:tc>
              </a:tr>
              <a:tr h="50165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Distillation, ng/</a:t>
                      </a:r>
                      <a:r>
                        <a:rPr kumimoji="0" lang="en-US" sz="1800" b="1" i="0" u="none" strike="noStrike" cap="none" normalizeH="0" baseline="0" dirty="0" err="1" smtClean="0">
                          <a:ln>
                            <a:noFill/>
                          </a:ln>
                          <a:solidFill>
                            <a:schemeClr val="tx1"/>
                          </a:solidFill>
                          <a:effectLst/>
                          <a:latin typeface="Arial" charset="0"/>
                          <a:cs typeface="Arial" charset="0"/>
                        </a:rPr>
                        <a:t>gdw</a:t>
                      </a:r>
                      <a:endParaRPr kumimoji="0" lang="en-US" sz="1800" b="1" i="0" u="none" strike="noStrike" cap="none" normalizeH="0" baseline="0" dirty="0" smtClean="0">
                        <a:ln>
                          <a:noFill/>
                        </a:ln>
                        <a:solidFill>
                          <a:schemeClr val="tx1"/>
                        </a:solidFill>
                        <a:effectLst/>
                        <a:latin typeface="Arial" charset="0"/>
                        <a:cs typeface="Arial" charset="0"/>
                      </a:endParaRPr>
                    </a:p>
                  </a:txBody>
                  <a:tcPr marL="91444" marR="91444"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Arial" charset="0"/>
                          <a:cs typeface="Arial" charset="0"/>
                        </a:rPr>
                        <a:t>KBr</a:t>
                      </a:r>
                      <a:r>
                        <a:rPr kumimoji="0" lang="en-US" sz="1800" b="1" i="0" u="none" strike="noStrike" cap="none" normalizeH="0" baseline="0" dirty="0" smtClean="0">
                          <a:ln>
                            <a:noFill/>
                          </a:ln>
                          <a:solidFill>
                            <a:schemeClr val="tx1"/>
                          </a:solidFill>
                          <a:effectLst/>
                          <a:latin typeface="Arial" charset="0"/>
                          <a:cs typeface="Arial" charset="0"/>
                        </a:rPr>
                        <a:t> Extraction, ng/</a:t>
                      </a:r>
                      <a:r>
                        <a:rPr kumimoji="0" lang="en-US" sz="1800" b="1" i="0" u="none" strike="noStrike" cap="none" normalizeH="0" baseline="0" dirty="0" err="1" smtClean="0">
                          <a:ln>
                            <a:noFill/>
                          </a:ln>
                          <a:solidFill>
                            <a:schemeClr val="tx1"/>
                          </a:solidFill>
                          <a:effectLst/>
                          <a:latin typeface="Arial" charset="0"/>
                          <a:cs typeface="Arial" charset="0"/>
                        </a:rPr>
                        <a:t>gdw</a:t>
                      </a:r>
                      <a:endParaRPr kumimoji="0" lang="en-US" sz="1800" b="1" i="0" u="none" strike="noStrike" cap="none" normalizeH="0" baseline="0" dirty="0" smtClean="0">
                        <a:ln>
                          <a:noFill/>
                        </a:ln>
                        <a:solidFill>
                          <a:schemeClr val="tx1"/>
                        </a:solidFill>
                        <a:effectLst/>
                        <a:latin typeface="Arial" charset="0"/>
                        <a:cs typeface="Arial" charset="0"/>
                      </a:endParaRPr>
                    </a:p>
                  </a:txBody>
                  <a:tcPr marL="91444" marR="91444" marT="45703" marB="45703"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446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Wet ES2</a:t>
                      </a:r>
                    </a:p>
                  </a:txBody>
                  <a:tcPr marL="91444" marR="91444" marT="45703" marB="45703"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28.1</a:t>
                      </a:r>
                    </a:p>
                  </a:txBody>
                  <a:tcPr marL="91444" marR="91444"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12.4</a:t>
                      </a:r>
                    </a:p>
                  </a:txBody>
                  <a:tcPr marL="91444" marR="91444"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7.61</a:t>
                      </a:r>
                    </a:p>
                  </a:txBody>
                  <a:tcPr marL="91444" marR="91444"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2.23</a:t>
                      </a:r>
                    </a:p>
                  </a:txBody>
                  <a:tcPr marL="91444" marR="91444" marT="45703" marB="45703"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446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Wet ES2 with MMHg spike</a:t>
                      </a:r>
                    </a:p>
                  </a:txBody>
                  <a:tcPr marL="91444" marR="91444" marT="45703" marB="45703"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marL="91444" marR="91444"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42.55</a:t>
                      </a:r>
                    </a:p>
                  </a:txBody>
                  <a:tcPr marL="91444" marR="91444"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7.35</a:t>
                      </a:r>
                    </a:p>
                  </a:txBody>
                  <a:tcPr marL="91444" marR="91444"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4.13</a:t>
                      </a:r>
                    </a:p>
                  </a:txBody>
                  <a:tcPr marL="91444" marR="91444" marT="45703" marB="45703"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IAEA405 (5.49±0.53 ng/g)</a:t>
                      </a:r>
                    </a:p>
                  </a:txBody>
                  <a:tcPr marL="91444" marR="91444" marT="45703" marB="45703"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5.41</a:t>
                      </a:r>
                    </a:p>
                  </a:txBody>
                  <a:tcPr marL="91444" marR="91444"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4.48</a:t>
                      </a:r>
                    </a:p>
                  </a:txBody>
                  <a:tcPr marL="91444" marR="91444"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0.31</a:t>
                      </a:r>
                    </a:p>
                  </a:txBody>
                  <a:tcPr marL="91444" marR="91444"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0.40</a:t>
                      </a:r>
                    </a:p>
                  </a:txBody>
                  <a:tcPr marL="91444" marR="91444" marT="45703" marB="45703"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446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Hg</a:t>
                      </a:r>
                      <a:r>
                        <a:rPr kumimoji="0" lang="en-US" sz="1800" b="0" i="0" u="none" strike="noStrike" cap="none" normalizeH="0" baseline="30000" dirty="0" smtClean="0">
                          <a:ln>
                            <a:noFill/>
                          </a:ln>
                          <a:solidFill>
                            <a:schemeClr val="tx1"/>
                          </a:solidFill>
                          <a:effectLst/>
                          <a:latin typeface="Arial" charset="0"/>
                          <a:cs typeface="Arial" charset="0"/>
                        </a:rPr>
                        <a:t>2+</a:t>
                      </a:r>
                      <a:r>
                        <a:rPr kumimoji="0" lang="en-US" sz="1800" b="0" i="0" u="none" strike="noStrike" cap="none" normalizeH="0" baseline="0" dirty="0" smtClean="0">
                          <a:ln>
                            <a:noFill/>
                          </a:ln>
                          <a:solidFill>
                            <a:schemeClr val="tx1"/>
                          </a:solidFill>
                          <a:effectLst/>
                          <a:latin typeface="Arial" charset="0"/>
                          <a:cs typeface="Arial" charset="0"/>
                        </a:rPr>
                        <a:t> conversion to MMHg</a:t>
                      </a:r>
                      <a:endParaRPr kumimoji="0" lang="en-US" sz="1800" b="0" i="0" u="none" strike="noStrike" cap="none" normalizeH="0" baseline="30000" dirty="0" smtClean="0">
                        <a:ln>
                          <a:noFill/>
                        </a:ln>
                        <a:solidFill>
                          <a:schemeClr val="tx1"/>
                        </a:solidFill>
                        <a:effectLst/>
                        <a:latin typeface="Arial" charset="0"/>
                        <a:cs typeface="Arial" charset="0"/>
                      </a:endParaRPr>
                    </a:p>
                  </a:txBody>
                  <a:tcPr marL="91444" marR="91444" marT="45703" marB="45703"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0.07%</a:t>
                      </a:r>
                    </a:p>
                  </a:txBody>
                  <a:tcPr marL="91444" marR="91444"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0.03%</a:t>
                      </a:r>
                    </a:p>
                  </a:txBody>
                  <a:tcPr marL="91444" marR="91444"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0.08~0.16%</a:t>
                      </a:r>
                    </a:p>
                  </a:txBody>
                  <a:tcPr marL="91444" marR="91444"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&lt;0.01%</a:t>
                      </a:r>
                    </a:p>
                  </a:txBody>
                  <a:tcPr marL="91444" marR="91444" marT="45703" marB="45703"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473" name="Text Box 161"/>
          <p:cNvSpPr txBox="1">
            <a:spLocks noChangeArrowheads="1"/>
          </p:cNvSpPr>
          <p:nvPr/>
        </p:nvSpPr>
        <p:spPr bwMode="auto">
          <a:xfrm>
            <a:off x="1336675" y="14987078"/>
            <a:ext cx="14554200" cy="2419350"/>
          </a:xfrm>
          <a:prstGeom prst="rect">
            <a:avLst/>
          </a:prstGeom>
          <a:noFill/>
          <a:ln w="57150" cmpd="thinThick">
            <a:noFill/>
            <a:miter lim="800000"/>
            <a:headEnd/>
            <a:tailEnd/>
          </a:ln>
        </p:spPr>
        <p:txBody>
          <a:bodyPr lIns="228600" tIns="100584" rIns="228600" bIns="100584">
            <a:spAutoFit/>
          </a:bodyPr>
          <a:lstStyle>
            <a:lvl1pPr defTabSz="612775" eaLnBrk="0" hangingPunct="0">
              <a:defRPr sz="2400">
                <a:solidFill>
                  <a:schemeClr val="tx1"/>
                </a:solidFill>
                <a:latin typeface="Times New Roman" pitchFamily="18" charset="0"/>
                <a:cs typeface="Arial" charset="0"/>
              </a:defRPr>
            </a:lvl1pPr>
            <a:lvl2pPr marL="742950" indent="-285750" defTabSz="612775" eaLnBrk="0" hangingPunct="0">
              <a:defRPr sz="2400">
                <a:solidFill>
                  <a:schemeClr val="tx1"/>
                </a:solidFill>
                <a:latin typeface="Times New Roman" pitchFamily="18" charset="0"/>
                <a:cs typeface="Arial" charset="0"/>
              </a:defRPr>
            </a:lvl2pPr>
            <a:lvl3pPr marL="1143000" indent="-228600" defTabSz="612775" eaLnBrk="0" hangingPunct="0">
              <a:defRPr sz="2400">
                <a:solidFill>
                  <a:schemeClr val="tx1"/>
                </a:solidFill>
                <a:latin typeface="Times New Roman" pitchFamily="18" charset="0"/>
                <a:cs typeface="Arial" charset="0"/>
              </a:defRPr>
            </a:lvl3pPr>
            <a:lvl4pPr marL="1600200" indent="-228600" defTabSz="612775" eaLnBrk="0" hangingPunct="0">
              <a:defRPr sz="2400">
                <a:solidFill>
                  <a:schemeClr val="tx1"/>
                </a:solidFill>
                <a:latin typeface="Times New Roman" pitchFamily="18" charset="0"/>
                <a:cs typeface="Arial" charset="0"/>
              </a:defRPr>
            </a:lvl4pPr>
            <a:lvl5pPr marL="2057400" indent="-228600" defTabSz="612775" eaLnBrk="0" hangingPunct="0">
              <a:defRPr sz="2400">
                <a:solidFill>
                  <a:schemeClr val="tx1"/>
                </a:solidFill>
                <a:latin typeface="Times New Roman" pitchFamily="18" charset="0"/>
                <a:cs typeface="Arial"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cs typeface="Arial" charset="0"/>
              </a:defRPr>
            </a:lvl9pPr>
          </a:lstStyle>
          <a:p>
            <a:pPr algn="just">
              <a:defRPr/>
            </a:pPr>
            <a:r>
              <a:rPr lang="en-US" dirty="0" smtClean="0">
                <a:latin typeface="+mj-lt"/>
              </a:rPr>
              <a:t>Sediments from two sites in Penobscot River, Maine, USA were sampled in this study.  ES2 was obtained from the river estuary, whereas OB2 was taken upstream from the estuary. In the flow chart below, DI is ion-exchanged pure water, KCl/H</a:t>
            </a:r>
            <a:r>
              <a:rPr lang="en-US" baseline="-25000" dirty="0" smtClean="0">
                <a:latin typeface="+mj-lt"/>
              </a:rPr>
              <a:t>2</a:t>
            </a:r>
            <a:r>
              <a:rPr lang="en-US" dirty="0" smtClean="0">
                <a:latin typeface="+mj-lt"/>
              </a:rPr>
              <a:t>SO</a:t>
            </a:r>
            <a:r>
              <a:rPr lang="en-US" baseline="-25000" dirty="0" smtClean="0">
                <a:latin typeface="+mj-lt"/>
              </a:rPr>
              <a:t>4</a:t>
            </a:r>
            <a:r>
              <a:rPr lang="en-US" dirty="0" smtClean="0">
                <a:latin typeface="+mj-lt"/>
              </a:rPr>
              <a:t> is 1.6% KCl in 8 M H</a:t>
            </a:r>
            <a:r>
              <a:rPr lang="en-US" baseline="-25000" dirty="0" smtClean="0">
                <a:latin typeface="+mj-lt"/>
              </a:rPr>
              <a:t>2</a:t>
            </a:r>
            <a:r>
              <a:rPr lang="en-US" dirty="0" smtClean="0">
                <a:latin typeface="+mj-lt"/>
              </a:rPr>
              <a:t>SO</a:t>
            </a:r>
            <a:r>
              <a:rPr lang="en-US" baseline="-25000" dirty="0" smtClean="0">
                <a:latin typeface="+mj-lt"/>
              </a:rPr>
              <a:t>4</a:t>
            </a:r>
            <a:r>
              <a:rPr lang="en-US" dirty="0" smtClean="0">
                <a:latin typeface="+mj-lt"/>
              </a:rPr>
              <a:t> solution, CuSO</a:t>
            </a:r>
            <a:r>
              <a:rPr lang="en-US" baseline="-25000" dirty="0" smtClean="0">
                <a:latin typeface="+mj-lt"/>
              </a:rPr>
              <a:t>4</a:t>
            </a:r>
            <a:r>
              <a:rPr lang="en-US" dirty="0" smtClean="0">
                <a:latin typeface="+mj-lt"/>
              </a:rPr>
              <a:t> is 1M CuSO</a:t>
            </a:r>
            <a:r>
              <a:rPr lang="en-US" baseline="-25000" dirty="0" smtClean="0">
                <a:latin typeface="+mj-lt"/>
              </a:rPr>
              <a:t>4</a:t>
            </a:r>
            <a:r>
              <a:rPr lang="en-US" dirty="0" smtClean="0">
                <a:latin typeface="+mj-lt"/>
              </a:rPr>
              <a:t> solution, KBr/H</a:t>
            </a:r>
            <a:r>
              <a:rPr lang="en-US" baseline="-25000" dirty="0" smtClean="0">
                <a:latin typeface="+mj-lt"/>
              </a:rPr>
              <a:t>2</a:t>
            </a:r>
            <a:r>
              <a:rPr lang="en-US" dirty="0" smtClean="0">
                <a:latin typeface="+mj-lt"/>
              </a:rPr>
              <a:t>SO</a:t>
            </a:r>
            <a:r>
              <a:rPr lang="en-US" baseline="-25000" dirty="0" smtClean="0">
                <a:latin typeface="+mj-lt"/>
              </a:rPr>
              <a:t>4</a:t>
            </a:r>
            <a:r>
              <a:rPr lang="en-US" dirty="0" smtClean="0">
                <a:latin typeface="+mj-lt"/>
              </a:rPr>
              <a:t> is 18% KBr in 10% H</a:t>
            </a:r>
            <a:r>
              <a:rPr lang="en-US" baseline="-25000" dirty="0" smtClean="0">
                <a:latin typeface="+mj-lt"/>
              </a:rPr>
              <a:t>2</a:t>
            </a:r>
            <a:r>
              <a:rPr lang="en-US" dirty="0" smtClean="0">
                <a:latin typeface="+mj-lt"/>
              </a:rPr>
              <a:t>SO</a:t>
            </a:r>
            <a:r>
              <a:rPr lang="en-US" baseline="-25000" dirty="0" smtClean="0">
                <a:latin typeface="+mj-lt"/>
              </a:rPr>
              <a:t>4</a:t>
            </a:r>
            <a:r>
              <a:rPr lang="en-US" dirty="0" smtClean="0">
                <a:latin typeface="+mj-lt"/>
              </a:rPr>
              <a:t> solution, CVAFS is cold vapor atomic fluorescence spectrometry, QA/QC includes MMHg matrix spike, inorganic Hg</a:t>
            </a:r>
            <a:r>
              <a:rPr lang="en-US" baseline="30000" dirty="0" smtClean="0">
                <a:latin typeface="+mj-lt"/>
              </a:rPr>
              <a:t>2+</a:t>
            </a:r>
            <a:r>
              <a:rPr lang="en-US" dirty="0" smtClean="0">
                <a:latin typeface="+mj-lt"/>
              </a:rPr>
              <a:t> spike and sediment CRM IAEA405. When wet sediments were analysed, all MMHg concentration was normalized into dry weight basis, as ng/</a:t>
            </a:r>
            <a:r>
              <a:rPr lang="en-US" dirty="0" err="1" smtClean="0">
                <a:latin typeface="+mj-lt"/>
              </a:rPr>
              <a:t>gdw</a:t>
            </a:r>
            <a:r>
              <a:rPr lang="en-US" dirty="0" smtClean="0">
                <a:latin typeface="+mj-lt"/>
              </a:rPr>
              <a:t>.</a:t>
            </a:r>
          </a:p>
        </p:txBody>
      </p:sp>
      <p:sp>
        <p:nvSpPr>
          <p:cNvPr id="13475" name="Text Box 787"/>
          <p:cNvSpPr txBox="1">
            <a:spLocks noChangeArrowheads="1"/>
          </p:cNvSpPr>
          <p:nvPr/>
        </p:nvSpPr>
        <p:spPr bwMode="auto">
          <a:xfrm>
            <a:off x="17467263" y="26188478"/>
            <a:ext cx="13620750" cy="461963"/>
          </a:xfrm>
          <a:prstGeom prst="rect">
            <a:avLst/>
          </a:prstGeom>
          <a:noFill/>
          <a:ln>
            <a:noFill/>
          </a:ln>
          <a:effectLs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eaLnBrk="1" hangingPunct="1">
              <a:defRPr/>
            </a:pPr>
            <a:r>
              <a:rPr lang="en-US" b="1" dirty="0" smtClean="0">
                <a:latin typeface="+mj-lt"/>
              </a:rPr>
              <a:t>   6.2  Effect of different heating times on ES2 and OB2 wet sediment with </a:t>
            </a:r>
            <a:r>
              <a:rPr lang="en-US" b="1" dirty="0" err="1" smtClean="0">
                <a:latin typeface="+mj-lt"/>
              </a:rPr>
              <a:t>KCl</a:t>
            </a:r>
            <a:r>
              <a:rPr lang="en-US" b="1" dirty="0" smtClean="0">
                <a:latin typeface="+mj-lt"/>
              </a:rPr>
              <a:t>/H</a:t>
            </a:r>
            <a:r>
              <a:rPr lang="en-US" b="1" baseline="-25000" dirty="0" smtClean="0">
                <a:latin typeface="+mj-lt"/>
              </a:rPr>
              <a:t>2</a:t>
            </a:r>
            <a:r>
              <a:rPr lang="en-US" b="1" dirty="0" smtClean="0">
                <a:latin typeface="+mj-lt"/>
              </a:rPr>
              <a:t>SO</a:t>
            </a:r>
            <a:r>
              <a:rPr lang="en-US" b="1" baseline="-25000" dirty="0" smtClean="0">
                <a:latin typeface="+mj-lt"/>
              </a:rPr>
              <a:t>4</a:t>
            </a:r>
          </a:p>
        </p:txBody>
      </p:sp>
      <p:sp>
        <p:nvSpPr>
          <p:cNvPr id="13404" name="Text Box 787"/>
          <p:cNvSpPr txBox="1">
            <a:spLocks noChangeArrowheads="1"/>
          </p:cNvSpPr>
          <p:nvPr/>
        </p:nvSpPr>
        <p:spPr bwMode="auto">
          <a:xfrm>
            <a:off x="26920825" y="28117291"/>
            <a:ext cx="3178175" cy="2554545"/>
          </a:xfrm>
          <a:prstGeom prst="rect">
            <a:avLst/>
          </a:prstGeom>
          <a:noFill/>
          <a:ln w="9525">
            <a:noFill/>
            <a:miter lim="800000"/>
            <a:headEnd/>
            <a:tailEnd/>
          </a:ln>
        </p:spPr>
        <p:txBody>
          <a:bodyPr wrap="square">
            <a:spAutoFit/>
          </a:bodyPr>
          <a:lstStyle/>
          <a:p>
            <a:pPr algn="just"/>
            <a:r>
              <a:rPr lang="en-US" sz="2000" b="1" dirty="0"/>
              <a:t>Wet ES2 and OB2 showed similar </a:t>
            </a:r>
            <a:r>
              <a:rPr lang="en-US" sz="2000" b="1" dirty="0" smtClean="0"/>
              <a:t>trends </a:t>
            </a:r>
            <a:r>
              <a:rPr lang="en-US" sz="2000" b="1" dirty="0"/>
              <a:t>of heating effect.</a:t>
            </a:r>
          </a:p>
          <a:p>
            <a:pPr algn="just"/>
            <a:endParaRPr lang="en-US" sz="2000" b="1" dirty="0"/>
          </a:p>
          <a:p>
            <a:pPr algn="just"/>
            <a:r>
              <a:rPr lang="en-US" sz="2000" b="1" dirty="0" smtClean="0"/>
              <a:t>Comparative results </a:t>
            </a:r>
            <a:r>
              <a:rPr lang="en-US" sz="2000" b="1" dirty="0"/>
              <a:t>from Distillation are 28.1ng/</a:t>
            </a:r>
            <a:r>
              <a:rPr lang="en-US" sz="2000" b="1" dirty="0" err="1"/>
              <a:t>gdw</a:t>
            </a:r>
            <a:r>
              <a:rPr lang="en-US" sz="2000" b="1" dirty="0"/>
              <a:t> and </a:t>
            </a:r>
            <a:r>
              <a:rPr lang="en-US" sz="2000" b="1" dirty="0" smtClean="0"/>
              <a:t>21.2 ng/</a:t>
            </a:r>
            <a:r>
              <a:rPr lang="en-US" sz="2000" b="1" dirty="0" err="1" smtClean="0"/>
              <a:t>gdw</a:t>
            </a:r>
            <a:r>
              <a:rPr lang="en-US" sz="2000" b="1" dirty="0" smtClean="0"/>
              <a:t> </a:t>
            </a:r>
            <a:r>
              <a:rPr lang="en-US" sz="2000" b="1" dirty="0"/>
              <a:t>for ES2 and OB2 wet, </a:t>
            </a:r>
            <a:r>
              <a:rPr lang="en-US" sz="2000" b="1" dirty="0" smtClean="0"/>
              <a:t>respectively.</a:t>
            </a:r>
            <a:endParaRPr lang="en-US" sz="2000" b="1" dirty="0"/>
          </a:p>
        </p:txBody>
      </p:sp>
      <p:sp>
        <p:nvSpPr>
          <p:cNvPr id="13482" name="Text Box 787"/>
          <p:cNvSpPr txBox="1">
            <a:spLocks noChangeArrowheads="1"/>
          </p:cNvSpPr>
          <p:nvPr/>
        </p:nvSpPr>
        <p:spPr bwMode="auto">
          <a:xfrm>
            <a:off x="26060400" y="21443441"/>
            <a:ext cx="4800600" cy="3939540"/>
          </a:xfrm>
          <a:prstGeom prst="rect">
            <a:avLst/>
          </a:prstGeom>
          <a:noFill/>
          <a:ln>
            <a:noFill/>
          </a:ln>
          <a:effectLs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spcBef>
                <a:spcPts val="600"/>
              </a:spcBef>
              <a:spcAft>
                <a:spcPts val="600"/>
              </a:spcAft>
              <a:buFont typeface="Arial" pitchFamily="34" charset="0"/>
              <a:buChar char="•"/>
              <a:defRPr/>
            </a:pPr>
            <a:r>
              <a:rPr lang="en-US" sz="2000" b="1" dirty="0" smtClean="0">
                <a:latin typeface="+mj-lt"/>
              </a:rPr>
              <a:t> The matrix spike and CRM recoveries were good. </a:t>
            </a:r>
          </a:p>
          <a:p>
            <a:pPr eaLnBrk="1" hangingPunct="1">
              <a:spcBef>
                <a:spcPts val="600"/>
              </a:spcBef>
              <a:spcAft>
                <a:spcPts val="600"/>
              </a:spcAft>
              <a:buFont typeface="Arial" pitchFamily="34" charset="0"/>
              <a:buChar char="•"/>
              <a:defRPr/>
            </a:pPr>
            <a:r>
              <a:rPr lang="en-US" sz="2000" b="1" dirty="0" smtClean="0">
                <a:latin typeface="+mj-lt"/>
              </a:rPr>
              <a:t> MMHg solvent extraction recovery was  highest when sediment was pretreated with heat @ 100</a:t>
            </a:r>
            <a:r>
              <a:rPr lang="en-US" sz="2000" baseline="30000" dirty="0" smtClean="0"/>
              <a:t>o</a:t>
            </a:r>
            <a:r>
              <a:rPr lang="en-US" sz="2000" b="1" dirty="0" smtClean="0">
                <a:latin typeface="+mj-lt"/>
              </a:rPr>
              <a:t>C with  </a:t>
            </a:r>
            <a:r>
              <a:rPr lang="en-US" sz="2000" b="1" dirty="0" err="1" smtClean="0">
                <a:latin typeface="+mj-lt"/>
              </a:rPr>
              <a:t>KCl</a:t>
            </a:r>
            <a:r>
              <a:rPr lang="en-US" sz="2000" b="1" dirty="0" smtClean="0">
                <a:latin typeface="+mj-lt"/>
              </a:rPr>
              <a:t>/H</a:t>
            </a:r>
            <a:r>
              <a:rPr lang="en-US" sz="2000" b="1" baseline="-25000" dirty="0" smtClean="0">
                <a:latin typeface="+mj-lt"/>
              </a:rPr>
              <a:t>2</a:t>
            </a:r>
            <a:r>
              <a:rPr lang="en-US" sz="2000" b="1" dirty="0" smtClean="0">
                <a:latin typeface="+mj-lt"/>
              </a:rPr>
              <a:t>SO</a:t>
            </a:r>
            <a:r>
              <a:rPr lang="en-US" sz="2000" b="1" baseline="-25000" dirty="0" smtClean="0">
                <a:latin typeface="+mj-lt"/>
              </a:rPr>
              <a:t>4</a:t>
            </a:r>
            <a:r>
              <a:rPr lang="en-US" sz="2000" b="1" dirty="0" smtClean="0">
                <a:latin typeface="+mj-lt"/>
              </a:rPr>
              <a:t>. </a:t>
            </a:r>
          </a:p>
          <a:p>
            <a:pPr eaLnBrk="1" hangingPunct="1">
              <a:spcBef>
                <a:spcPts val="600"/>
              </a:spcBef>
              <a:spcAft>
                <a:spcPts val="600"/>
              </a:spcAft>
              <a:buFont typeface="Arial" pitchFamily="34" charset="0"/>
              <a:buChar char="•"/>
              <a:defRPr/>
            </a:pPr>
            <a:r>
              <a:rPr lang="en-US" sz="2000" b="1" dirty="0" smtClean="0">
                <a:latin typeface="+mj-lt"/>
              </a:rPr>
              <a:t> If preheated in DI only, MMHg detected were higher than regular KBr/CH</a:t>
            </a:r>
            <a:r>
              <a:rPr lang="en-US" sz="2000" b="1" baseline="-25000" dirty="0" smtClean="0">
                <a:latin typeface="+mj-lt"/>
              </a:rPr>
              <a:t>2</a:t>
            </a:r>
            <a:r>
              <a:rPr lang="en-US" sz="2000" b="1" dirty="0" smtClean="0">
                <a:latin typeface="+mj-lt"/>
              </a:rPr>
              <a:t>Cl</a:t>
            </a:r>
            <a:r>
              <a:rPr lang="en-US" sz="2000" b="1" baseline="-25000" dirty="0" smtClean="0">
                <a:latin typeface="+mj-lt"/>
              </a:rPr>
              <a:t>2</a:t>
            </a:r>
            <a:r>
              <a:rPr lang="en-US" sz="2000" b="1" dirty="0" smtClean="0">
                <a:latin typeface="+mj-lt"/>
              </a:rPr>
              <a:t> extraction, but still significantly lower than that from distillation. </a:t>
            </a:r>
          </a:p>
          <a:p>
            <a:pPr eaLnBrk="1" hangingPunct="1">
              <a:spcBef>
                <a:spcPts val="600"/>
              </a:spcBef>
              <a:spcAft>
                <a:spcPts val="600"/>
              </a:spcAft>
              <a:buFont typeface="Arial" pitchFamily="34" charset="0"/>
              <a:buChar char="•"/>
              <a:defRPr/>
            </a:pPr>
            <a:r>
              <a:rPr lang="en-US" sz="2000" b="1" dirty="0" smtClean="0">
                <a:latin typeface="+mj-lt"/>
              </a:rPr>
              <a:t> The MMHg conversion from Hg</a:t>
            </a:r>
            <a:r>
              <a:rPr lang="en-US" sz="2000" b="1" baseline="30000" dirty="0" smtClean="0">
                <a:latin typeface="+mj-lt"/>
              </a:rPr>
              <a:t>2+</a:t>
            </a:r>
            <a:r>
              <a:rPr lang="en-US" sz="2000" b="1" dirty="0" smtClean="0">
                <a:latin typeface="+mj-lt"/>
              </a:rPr>
              <a:t> with this heating process was 0.07%.</a:t>
            </a:r>
          </a:p>
        </p:txBody>
      </p:sp>
      <p:sp>
        <p:nvSpPr>
          <p:cNvPr id="13406" name="Text Box 152"/>
          <p:cNvSpPr txBox="1">
            <a:spLocks noChangeArrowheads="1"/>
          </p:cNvSpPr>
          <p:nvPr/>
        </p:nvSpPr>
        <p:spPr bwMode="auto">
          <a:xfrm>
            <a:off x="17230725" y="40034653"/>
            <a:ext cx="14306550" cy="572464"/>
          </a:xfrm>
          <a:prstGeom prst="rect">
            <a:avLst/>
          </a:prstGeom>
          <a:noFill/>
          <a:ln w="57150" cmpd="thinThick">
            <a:noFill/>
            <a:miter lim="800000"/>
            <a:headEnd/>
            <a:tailEnd/>
          </a:ln>
        </p:spPr>
        <p:txBody>
          <a:bodyPr lIns="228600" tIns="100584" rIns="228600" bIns="100584">
            <a:spAutoFit/>
          </a:bodyPr>
          <a:lstStyle/>
          <a:p>
            <a:pPr eaLnBrk="0" hangingPunct="0"/>
            <a:r>
              <a:rPr lang="en-US" dirty="0" smtClean="0"/>
              <a:t>The Penobscot </a:t>
            </a:r>
            <a:r>
              <a:rPr lang="en-US" dirty="0"/>
              <a:t>River Mercury Study </a:t>
            </a:r>
            <a:r>
              <a:rPr lang="en-US" dirty="0" smtClean="0"/>
              <a:t>is thanked for permitting these data to be presented here.</a:t>
            </a:r>
            <a:endParaRPr lang="en-US" dirty="0"/>
          </a:p>
        </p:txBody>
      </p:sp>
      <p:graphicFrame>
        <p:nvGraphicFramePr>
          <p:cNvPr id="112" name="Shape"/>
          <p:cNvGraphicFramePr>
            <a:graphicFrameLocks noGrp="1"/>
          </p:cNvGraphicFramePr>
          <p:nvPr>
            <p:extLst>
              <p:ext uri="{D42A27DB-BD31-4B8C-83A1-F6EECF244321}">
                <p14:modId xmlns:p14="http://schemas.microsoft.com/office/powerpoint/2010/main" val="1859375639"/>
              </p:ext>
            </p:extLst>
          </p:nvPr>
        </p:nvGraphicFramePr>
        <p:xfrm>
          <a:off x="2503252" y="31690606"/>
          <a:ext cx="11174648" cy="4861072"/>
        </p:xfrm>
        <a:graphic>
          <a:graphicData uri="http://schemas.openxmlformats.org/drawingml/2006/chart">
            <c:chart xmlns:c="http://schemas.openxmlformats.org/drawingml/2006/chart" xmlns:r="http://schemas.openxmlformats.org/officeDocument/2006/relationships" r:id="rId4"/>
          </a:graphicData>
        </a:graphic>
      </p:graphicFrame>
      <p:sp>
        <p:nvSpPr>
          <p:cNvPr id="130" name="Text Box 324"/>
          <p:cNvSpPr txBox="1">
            <a:spLocks noChangeArrowheads="1"/>
          </p:cNvSpPr>
          <p:nvPr/>
        </p:nvSpPr>
        <p:spPr bwMode="auto">
          <a:xfrm>
            <a:off x="12653963" y="26139266"/>
            <a:ext cx="3008312" cy="708025"/>
          </a:xfrm>
          <a:prstGeom prst="rect">
            <a:avLst/>
          </a:prstGeom>
          <a:noFill/>
          <a:ln w="38100">
            <a:noFill/>
            <a:miter lim="800000"/>
            <a:headEnd/>
            <a:tailEnd/>
          </a:ln>
          <a:effectLs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2000" dirty="0" smtClean="0">
                <a:solidFill>
                  <a:srgbClr val="000099"/>
                </a:solidFill>
                <a:latin typeface="+mj-lt"/>
              </a:rPr>
              <a:t>Second  KBr extraction as in Section 2 above</a:t>
            </a:r>
          </a:p>
        </p:txBody>
      </p:sp>
      <p:cxnSp>
        <p:nvCxnSpPr>
          <p:cNvPr id="131" name="Straight Arrow Connector 137"/>
          <p:cNvCxnSpPr>
            <a:cxnSpLocks noChangeShapeType="1"/>
            <a:stCxn id="142" idx="3"/>
            <a:endCxn id="130" idx="1"/>
          </p:cNvCxnSpPr>
          <p:nvPr/>
        </p:nvCxnSpPr>
        <p:spPr bwMode="auto">
          <a:xfrm>
            <a:off x="11144250" y="26071003"/>
            <a:ext cx="1509713" cy="422275"/>
          </a:xfrm>
          <a:prstGeom prst="straightConnector1">
            <a:avLst/>
          </a:prstGeom>
          <a:ln w="38100">
            <a:solidFill>
              <a:srgbClr val="000099"/>
            </a:solidFill>
            <a:headEnd/>
            <a:tailEnd type="arrow" w="med" len="med"/>
          </a:ln>
        </p:spPr>
        <p:style>
          <a:lnRef idx="1">
            <a:schemeClr val="accent6"/>
          </a:lnRef>
          <a:fillRef idx="0">
            <a:schemeClr val="accent6"/>
          </a:fillRef>
          <a:effectRef idx="0">
            <a:schemeClr val="accent6"/>
          </a:effectRef>
          <a:fontRef idx="minor">
            <a:schemeClr val="tx1"/>
          </a:fontRef>
        </p:style>
      </p:cxnSp>
      <p:sp>
        <p:nvSpPr>
          <p:cNvPr id="137" name="Text Box 324"/>
          <p:cNvSpPr txBox="1">
            <a:spLocks noChangeArrowheads="1"/>
          </p:cNvSpPr>
          <p:nvPr/>
        </p:nvSpPr>
        <p:spPr bwMode="auto">
          <a:xfrm>
            <a:off x="4162425" y="18997103"/>
            <a:ext cx="1628775" cy="400050"/>
          </a:xfrm>
          <a:prstGeom prst="rect">
            <a:avLst/>
          </a:prstGeom>
          <a:noFill/>
          <a:ln w="38100">
            <a:noFill/>
            <a:miter lim="800000"/>
            <a:headEnd/>
            <a:tailEnd/>
          </a:ln>
          <a:effectLs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2000" dirty="0" smtClean="0">
                <a:latin typeface="+mj-lt"/>
              </a:rPr>
              <a:t>+ </a:t>
            </a:r>
            <a:r>
              <a:rPr lang="en-US" sz="2000" dirty="0" err="1" smtClean="0">
                <a:latin typeface="+mj-lt"/>
              </a:rPr>
              <a:t>KCl</a:t>
            </a:r>
            <a:r>
              <a:rPr lang="en-US" sz="2000" dirty="0" smtClean="0">
                <a:latin typeface="+mj-lt"/>
              </a:rPr>
              <a:t>/H</a:t>
            </a:r>
            <a:r>
              <a:rPr lang="en-US" sz="2000" baseline="-25000" dirty="0" smtClean="0">
                <a:latin typeface="+mj-lt"/>
              </a:rPr>
              <a:t>2</a:t>
            </a:r>
            <a:r>
              <a:rPr lang="en-US" sz="2000" dirty="0" smtClean="0">
                <a:latin typeface="+mj-lt"/>
              </a:rPr>
              <a:t>SO</a:t>
            </a:r>
            <a:r>
              <a:rPr lang="en-US" sz="2000" baseline="-25000" dirty="0" smtClean="0">
                <a:latin typeface="+mj-lt"/>
              </a:rPr>
              <a:t>4</a:t>
            </a:r>
            <a:r>
              <a:rPr lang="en-US" sz="2000" dirty="0" smtClean="0">
                <a:latin typeface="+mj-lt"/>
              </a:rPr>
              <a:t> </a:t>
            </a:r>
          </a:p>
        </p:txBody>
      </p:sp>
      <p:cxnSp>
        <p:nvCxnSpPr>
          <p:cNvPr id="13411" name="Straight Arrow Connector 4"/>
          <p:cNvCxnSpPr>
            <a:cxnSpLocks noChangeShapeType="1"/>
            <a:stCxn id="13370" idx="3"/>
            <a:endCxn id="137" idx="1"/>
          </p:cNvCxnSpPr>
          <p:nvPr/>
        </p:nvCxnSpPr>
        <p:spPr bwMode="auto">
          <a:xfrm flipV="1">
            <a:off x="2862263" y="19197128"/>
            <a:ext cx="1300162" cy="4763"/>
          </a:xfrm>
          <a:prstGeom prst="straightConnector1">
            <a:avLst/>
          </a:prstGeom>
          <a:noFill/>
          <a:ln w="38100" algn="ctr">
            <a:solidFill>
              <a:schemeClr val="tx1"/>
            </a:solidFill>
            <a:round/>
            <a:headEnd/>
            <a:tailEnd type="arrow" w="med" len="med"/>
          </a:ln>
        </p:spPr>
      </p:cxnSp>
      <p:sp>
        <p:nvSpPr>
          <p:cNvPr id="148" name="Text Box 324"/>
          <p:cNvSpPr txBox="1">
            <a:spLocks noChangeArrowheads="1"/>
          </p:cNvSpPr>
          <p:nvPr/>
        </p:nvSpPr>
        <p:spPr bwMode="auto">
          <a:xfrm>
            <a:off x="1371600" y="20748116"/>
            <a:ext cx="1543050" cy="1016000"/>
          </a:xfrm>
          <a:prstGeom prst="rect">
            <a:avLst/>
          </a:prstGeom>
          <a:noFill/>
          <a:ln w="38100">
            <a:noFill/>
            <a:miter lim="800000"/>
            <a:headEnd/>
            <a:tailEnd/>
          </a:ln>
          <a:effectLs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2000" dirty="0" smtClean="0">
                <a:latin typeface="+mj-lt"/>
              </a:rPr>
              <a:t>Sediment</a:t>
            </a:r>
          </a:p>
          <a:p>
            <a:pPr eaLnBrk="1" hangingPunct="1">
              <a:defRPr/>
            </a:pPr>
            <a:r>
              <a:rPr lang="en-US" sz="2000" dirty="0" smtClean="0">
                <a:latin typeface="+mj-lt"/>
              </a:rPr>
              <a:t>QA/QC</a:t>
            </a:r>
          </a:p>
          <a:p>
            <a:pPr eaLnBrk="1" hangingPunct="1">
              <a:defRPr/>
            </a:pPr>
            <a:r>
              <a:rPr lang="en-US" sz="2000" dirty="0" smtClean="0">
                <a:latin typeface="+mj-lt"/>
              </a:rPr>
              <a:t>Hg</a:t>
            </a:r>
            <a:r>
              <a:rPr lang="en-US" sz="2000" baseline="30000" dirty="0" smtClean="0">
                <a:latin typeface="+mj-lt"/>
              </a:rPr>
              <a:t>2+</a:t>
            </a:r>
            <a:r>
              <a:rPr lang="en-US" sz="2000" dirty="0" smtClean="0">
                <a:latin typeface="+mj-lt"/>
              </a:rPr>
              <a:t> spike</a:t>
            </a:r>
          </a:p>
        </p:txBody>
      </p:sp>
      <p:sp>
        <p:nvSpPr>
          <p:cNvPr id="149" name="Text Box 324"/>
          <p:cNvSpPr txBox="1">
            <a:spLocks noChangeArrowheads="1"/>
          </p:cNvSpPr>
          <p:nvPr/>
        </p:nvSpPr>
        <p:spPr bwMode="auto">
          <a:xfrm>
            <a:off x="3429000" y="20900516"/>
            <a:ext cx="1628775" cy="708025"/>
          </a:xfrm>
          <a:prstGeom prst="rect">
            <a:avLst/>
          </a:prstGeom>
          <a:noFill/>
          <a:ln w="38100">
            <a:noFill/>
            <a:miter lim="800000"/>
            <a:headEnd/>
            <a:tailEnd/>
          </a:ln>
          <a:effectLs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2000" dirty="0" smtClean="0">
                <a:latin typeface="+mj-lt"/>
              </a:rPr>
              <a:t>+ CuSO</a:t>
            </a:r>
            <a:r>
              <a:rPr lang="en-US" sz="2000" baseline="-25000" dirty="0" smtClean="0">
                <a:latin typeface="+mj-lt"/>
              </a:rPr>
              <a:t>4</a:t>
            </a:r>
            <a:r>
              <a:rPr lang="en-US" sz="2000" dirty="0" smtClean="0">
                <a:latin typeface="+mj-lt"/>
              </a:rPr>
              <a:t> </a:t>
            </a:r>
          </a:p>
          <a:p>
            <a:pPr eaLnBrk="1" hangingPunct="1">
              <a:defRPr/>
            </a:pPr>
            <a:r>
              <a:rPr lang="en-US" sz="2000" dirty="0" smtClean="0">
                <a:latin typeface="+mj-lt"/>
              </a:rPr>
              <a:t>+ </a:t>
            </a:r>
            <a:r>
              <a:rPr lang="en-US" sz="2000" dirty="0" err="1" smtClean="0">
                <a:latin typeface="+mj-lt"/>
              </a:rPr>
              <a:t>KBr</a:t>
            </a:r>
            <a:r>
              <a:rPr lang="en-US" sz="2000" dirty="0" smtClean="0">
                <a:latin typeface="+mj-lt"/>
              </a:rPr>
              <a:t>/H</a:t>
            </a:r>
            <a:r>
              <a:rPr lang="en-US" sz="2000" baseline="-25000" dirty="0" smtClean="0">
                <a:latin typeface="+mj-lt"/>
              </a:rPr>
              <a:t>2</a:t>
            </a:r>
            <a:r>
              <a:rPr lang="en-US" sz="2000" dirty="0" smtClean="0">
                <a:latin typeface="+mj-lt"/>
              </a:rPr>
              <a:t>SO</a:t>
            </a:r>
            <a:r>
              <a:rPr lang="en-US" sz="2000" baseline="-25000" dirty="0" smtClean="0">
                <a:latin typeface="+mj-lt"/>
              </a:rPr>
              <a:t>4</a:t>
            </a:r>
            <a:r>
              <a:rPr lang="en-US" sz="2000" dirty="0" smtClean="0">
                <a:latin typeface="+mj-lt"/>
              </a:rPr>
              <a:t> </a:t>
            </a:r>
          </a:p>
        </p:txBody>
      </p:sp>
      <p:cxnSp>
        <p:nvCxnSpPr>
          <p:cNvPr id="13414" name="Straight Arrow Connector 4"/>
          <p:cNvCxnSpPr>
            <a:cxnSpLocks noChangeShapeType="1"/>
            <a:stCxn id="148" idx="3"/>
            <a:endCxn id="149" idx="1"/>
          </p:cNvCxnSpPr>
          <p:nvPr/>
        </p:nvCxnSpPr>
        <p:spPr bwMode="auto">
          <a:xfrm flipV="1">
            <a:off x="2914650" y="21254528"/>
            <a:ext cx="514350" cy="1588"/>
          </a:xfrm>
          <a:prstGeom prst="straightConnector1">
            <a:avLst/>
          </a:prstGeom>
          <a:noFill/>
          <a:ln w="38100" algn="ctr">
            <a:solidFill>
              <a:schemeClr val="tx1"/>
            </a:solidFill>
            <a:round/>
            <a:headEnd/>
            <a:tailEnd type="arrow" w="med" len="med"/>
          </a:ln>
        </p:spPr>
      </p:cxnSp>
      <p:sp>
        <p:nvSpPr>
          <p:cNvPr id="153" name="Text Box 324"/>
          <p:cNvSpPr txBox="1">
            <a:spLocks noChangeArrowheads="1"/>
          </p:cNvSpPr>
          <p:nvPr/>
        </p:nvSpPr>
        <p:spPr bwMode="auto">
          <a:xfrm>
            <a:off x="1352550" y="24207278"/>
            <a:ext cx="1543050" cy="1016000"/>
          </a:xfrm>
          <a:prstGeom prst="rect">
            <a:avLst/>
          </a:prstGeom>
          <a:noFill/>
          <a:ln w="38100">
            <a:noFill/>
            <a:miter lim="800000"/>
            <a:headEnd/>
            <a:tailEnd/>
          </a:ln>
          <a:effectLs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2000" dirty="0" smtClean="0">
                <a:latin typeface="+mj-lt"/>
              </a:rPr>
              <a:t>Sediment</a:t>
            </a:r>
          </a:p>
          <a:p>
            <a:pPr eaLnBrk="1" hangingPunct="1">
              <a:defRPr/>
            </a:pPr>
            <a:r>
              <a:rPr lang="en-US" sz="2000" dirty="0" smtClean="0">
                <a:latin typeface="+mj-lt"/>
              </a:rPr>
              <a:t>QA/QC</a:t>
            </a:r>
          </a:p>
          <a:p>
            <a:pPr eaLnBrk="1" hangingPunct="1">
              <a:defRPr/>
            </a:pPr>
            <a:r>
              <a:rPr lang="en-US" sz="2000" dirty="0" smtClean="0">
                <a:latin typeface="+mj-lt"/>
              </a:rPr>
              <a:t>Hg</a:t>
            </a:r>
            <a:r>
              <a:rPr lang="en-US" sz="2000" baseline="30000" dirty="0" smtClean="0">
                <a:latin typeface="+mj-lt"/>
              </a:rPr>
              <a:t>2+</a:t>
            </a:r>
            <a:r>
              <a:rPr lang="en-US" sz="2000" dirty="0" smtClean="0">
                <a:latin typeface="+mj-lt"/>
              </a:rPr>
              <a:t> spike</a:t>
            </a:r>
          </a:p>
        </p:txBody>
      </p:sp>
      <p:sp>
        <p:nvSpPr>
          <p:cNvPr id="154" name="Text Box 324"/>
          <p:cNvSpPr txBox="1">
            <a:spLocks noChangeArrowheads="1"/>
          </p:cNvSpPr>
          <p:nvPr/>
        </p:nvSpPr>
        <p:spPr bwMode="auto">
          <a:xfrm>
            <a:off x="4495800" y="24332691"/>
            <a:ext cx="1628775" cy="708025"/>
          </a:xfrm>
          <a:prstGeom prst="rect">
            <a:avLst/>
          </a:prstGeom>
          <a:noFill/>
          <a:ln w="38100">
            <a:noFill/>
            <a:miter lim="800000"/>
            <a:headEnd/>
            <a:tailEnd/>
          </a:ln>
          <a:effectLs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en-US" sz="2000" dirty="0" smtClean="0">
                <a:latin typeface="+mj-lt"/>
              </a:rPr>
              <a:t>+ CuSO</a:t>
            </a:r>
            <a:r>
              <a:rPr lang="en-US" sz="2000" baseline="-25000" dirty="0" smtClean="0">
                <a:latin typeface="+mj-lt"/>
              </a:rPr>
              <a:t>4</a:t>
            </a:r>
            <a:r>
              <a:rPr lang="en-US" sz="2000" dirty="0" smtClean="0">
                <a:latin typeface="+mj-lt"/>
              </a:rPr>
              <a:t> </a:t>
            </a:r>
          </a:p>
          <a:p>
            <a:pPr eaLnBrk="1" hangingPunct="1">
              <a:defRPr/>
            </a:pPr>
            <a:r>
              <a:rPr lang="en-US" sz="2000" dirty="0" smtClean="0">
                <a:latin typeface="+mj-lt"/>
              </a:rPr>
              <a:t>+ </a:t>
            </a:r>
            <a:r>
              <a:rPr lang="en-US" sz="2000" dirty="0" err="1" smtClean="0">
                <a:latin typeface="+mj-lt"/>
              </a:rPr>
              <a:t>KBr</a:t>
            </a:r>
            <a:r>
              <a:rPr lang="en-US" sz="2000" dirty="0" smtClean="0">
                <a:latin typeface="+mj-lt"/>
              </a:rPr>
              <a:t>/H</a:t>
            </a:r>
            <a:r>
              <a:rPr lang="en-US" sz="2000" baseline="-25000" dirty="0" smtClean="0">
                <a:latin typeface="+mj-lt"/>
              </a:rPr>
              <a:t>2</a:t>
            </a:r>
            <a:r>
              <a:rPr lang="en-US" sz="2000" dirty="0" smtClean="0">
                <a:latin typeface="+mj-lt"/>
              </a:rPr>
              <a:t>SO</a:t>
            </a:r>
            <a:r>
              <a:rPr lang="en-US" sz="2000" baseline="-25000" dirty="0" smtClean="0">
                <a:latin typeface="+mj-lt"/>
              </a:rPr>
              <a:t>4</a:t>
            </a:r>
            <a:r>
              <a:rPr lang="en-US" sz="2000" dirty="0" smtClean="0">
                <a:latin typeface="+mj-lt"/>
              </a:rPr>
              <a:t> </a:t>
            </a:r>
          </a:p>
        </p:txBody>
      </p:sp>
      <p:cxnSp>
        <p:nvCxnSpPr>
          <p:cNvPr id="13417" name="Straight Arrow Connector 4"/>
          <p:cNvCxnSpPr>
            <a:cxnSpLocks noChangeShapeType="1"/>
            <a:stCxn id="153" idx="3"/>
            <a:endCxn id="154" idx="1"/>
          </p:cNvCxnSpPr>
          <p:nvPr/>
        </p:nvCxnSpPr>
        <p:spPr bwMode="auto">
          <a:xfrm flipV="1">
            <a:off x="2895600" y="24686703"/>
            <a:ext cx="1600200" cy="28575"/>
          </a:xfrm>
          <a:prstGeom prst="straightConnector1">
            <a:avLst/>
          </a:prstGeom>
          <a:noFill/>
          <a:ln w="38100" algn="ctr">
            <a:solidFill>
              <a:schemeClr val="tx1"/>
            </a:solidFill>
            <a:round/>
            <a:headEnd/>
            <a:tailEnd type="arrow" w="med" len="med"/>
          </a:ln>
        </p:spPr>
      </p:cxnSp>
      <p:cxnSp>
        <p:nvCxnSpPr>
          <p:cNvPr id="164" name="Straight Arrow Connector 163"/>
          <p:cNvCxnSpPr>
            <a:stCxn id="172" idx="0"/>
            <a:endCxn id="154" idx="1"/>
          </p:cNvCxnSpPr>
          <p:nvPr/>
        </p:nvCxnSpPr>
        <p:spPr bwMode="auto">
          <a:xfrm rot="5400000" flipH="1" flipV="1">
            <a:off x="3692526" y="24804179"/>
            <a:ext cx="920749" cy="685800"/>
          </a:xfrm>
          <a:prstGeom prst="straightConnector1">
            <a:avLst/>
          </a:prstGeom>
          <a:solidFill>
            <a:schemeClr val="accent1"/>
          </a:solidFill>
          <a:ln w="38100" cap="flat" cmpd="sng" algn="ctr">
            <a:solidFill>
              <a:schemeClr val="accent2">
                <a:lumMod val="75000"/>
              </a:schemeClr>
            </a:solidFill>
            <a:prstDash val="solid"/>
            <a:round/>
            <a:headEnd type="none" w="med" len="med"/>
            <a:tailEnd type="arrow"/>
          </a:ln>
          <a:effectLst/>
        </p:spPr>
      </p:cxnSp>
      <p:sp>
        <p:nvSpPr>
          <p:cNvPr id="13419" name="Text Box 327"/>
          <p:cNvSpPr txBox="1">
            <a:spLocks noChangeArrowheads="1"/>
          </p:cNvSpPr>
          <p:nvPr/>
        </p:nvSpPr>
        <p:spPr bwMode="auto">
          <a:xfrm>
            <a:off x="1500188" y="36704078"/>
            <a:ext cx="14425612" cy="1570038"/>
          </a:xfrm>
          <a:prstGeom prst="rect">
            <a:avLst/>
          </a:prstGeom>
          <a:noFill/>
          <a:ln w="9525">
            <a:noFill/>
            <a:miter lim="800000"/>
            <a:headEnd/>
            <a:tailEnd/>
          </a:ln>
        </p:spPr>
        <p:txBody>
          <a:bodyPr>
            <a:spAutoFit/>
          </a:bodyPr>
          <a:lstStyle/>
          <a:p>
            <a:pPr algn="just"/>
            <a:r>
              <a:rPr lang="en-US" b="1" dirty="0"/>
              <a:t>2. Trace level isotopic Hg </a:t>
            </a:r>
            <a:r>
              <a:rPr lang="en-US" b="1" dirty="0" smtClean="0"/>
              <a:t>labeling </a:t>
            </a:r>
            <a:r>
              <a:rPr lang="en-US" b="1" dirty="0"/>
              <a:t>experiments showed 0.01% to 0.04% </a:t>
            </a:r>
            <a:r>
              <a:rPr lang="en-US" b="1" dirty="0" smtClean="0"/>
              <a:t>inorganic Hg</a:t>
            </a:r>
            <a:r>
              <a:rPr lang="en-US" b="1" baseline="30000" dirty="0" smtClean="0"/>
              <a:t>2</a:t>
            </a:r>
            <a:r>
              <a:rPr lang="en-US" b="1" baseline="30000" dirty="0"/>
              <a:t>+</a:t>
            </a:r>
            <a:r>
              <a:rPr lang="en-US" b="1" dirty="0"/>
              <a:t> converted into MMHg while high level non-isotopic Hg</a:t>
            </a:r>
            <a:r>
              <a:rPr lang="en-US" b="1" baseline="30000" dirty="0"/>
              <a:t>2+</a:t>
            </a:r>
            <a:r>
              <a:rPr lang="en-US" b="1" dirty="0"/>
              <a:t> spike experiments showed 0.07% conversion occurred in the distillation of Penobscot River sediments, </a:t>
            </a:r>
            <a:r>
              <a:rPr lang="en-US" b="1" i="1" dirty="0" err="1"/>
              <a:t>vs</a:t>
            </a:r>
            <a:r>
              <a:rPr lang="en-US" b="1" dirty="0"/>
              <a:t> 0.03% found in extraction. The artifact MMHg </a:t>
            </a:r>
            <a:r>
              <a:rPr lang="en-US" b="1" dirty="0" smtClean="0"/>
              <a:t>determined by </a:t>
            </a:r>
            <a:r>
              <a:rPr lang="en-US" b="1" dirty="0"/>
              <a:t>isotopic </a:t>
            </a:r>
            <a:r>
              <a:rPr lang="en-US" b="1" dirty="0" smtClean="0"/>
              <a:t>labeling procedure was </a:t>
            </a:r>
            <a:r>
              <a:rPr lang="en-US" b="1" dirty="0"/>
              <a:t>less than 2.4% of the MMHg value </a:t>
            </a:r>
            <a:r>
              <a:rPr lang="en-US" b="1" dirty="0" smtClean="0"/>
              <a:t>determined by the </a:t>
            </a:r>
            <a:r>
              <a:rPr lang="en-US" b="1" dirty="0"/>
              <a:t>distillation method.</a:t>
            </a:r>
            <a:endParaRPr lang="en-US" dirty="0"/>
          </a:p>
        </p:txBody>
      </p:sp>
      <p:sp>
        <p:nvSpPr>
          <p:cNvPr id="192" name="Text Box 787"/>
          <p:cNvSpPr txBox="1">
            <a:spLocks noChangeArrowheads="1"/>
          </p:cNvSpPr>
          <p:nvPr/>
        </p:nvSpPr>
        <p:spPr bwMode="auto">
          <a:xfrm>
            <a:off x="17306925" y="17244503"/>
            <a:ext cx="13630275" cy="1323975"/>
          </a:xfrm>
          <a:prstGeom prst="rect">
            <a:avLst/>
          </a:prstGeom>
          <a:noFill/>
          <a:ln>
            <a:noFill/>
          </a:ln>
          <a:effectLs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eaLnBrk="1" hangingPunct="1">
              <a:defRPr/>
            </a:pPr>
            <a:r>
              <a:rPr lang="en-US" sz="2000" b="1" dirty="0" smtClean="0">
                <a:latin typeface="+mj-lt"/>
              </a:rPr>
              <a:t>The distillation of previously extracted sediment detected 7.61 ng/</a:t>
            </a:r>
            <a:r>
              <a:rPr lang="en-US" sz="2000" b="1" dirty="0" err="1" smtClean="0">
                <a:latin typeface="+mj-lt"/>
              </a:rPr>
              <a:t>gdw</a:t>
            </a:r>
            <a:r>
              <a:rPr lang="en-US" sz="2000" b="1" dirty="0" smtClean="0">
                <a:latin typeface="+mj-lt"/>
              </a:rPr>
              <a:t> MMHg, indicating a significant amount of MMHg remained after extraction. On the other hand, the distillation of previously extracted sediment which contained a matrix spike found a similar amount of  MMHg (7.35)  as in the </a:t>
            </a:r>
            <a:r>
              <a:rPr lang="en-US" sz="2000" b="1" dirty="0" err="1" smtClean="0">
                <a:latin typeface="+mj-lt"/>
              </a:rPr>
              <a:t>unspiked</a:t>
            </a:r>
            <a:r>
              <a:rPr lang="en-US" sz="2000" b="1" dirty="0" smtClean="0">
                <a:latin typeface="+mj-lt"/>
              </a:rPr>
              <a:t> sample. This indicated the aqueous based MMHg in matrix spike is easily extracted into CH</a:t>
            </a:r>
            <a:r>
              <a:rPr lang="en-US" sz="2000" b="1" baseline="-25000" dirty="0" smtClean="0">
                <a:latin typeface="+mj-lt"/>
              </a:rPr>
              <a:t>2</a:t>
            </a:r>
            <a:r>
              <a:rPr lang="en-US" sz="2000" b="1" dirty="0" smtClean="0">
                <a:latin typeface="+mj-lt"/>
              </a:rPr>
              <a:t>Cl</a:t>
            </a:r>
            <a:r>
              <a:rPr lang="en-US" sz="2000" b="1" baseline="-25000" dirty="0" smtClean="0">
                <a:latin typeface="+mj-lt"/>
              </a:rPr>
              <a:t>2</a:t>
            </a:r>
            <a:r>
              <a:rPr lang="en-US" sz="2000" b="1" dirty="0" smtClean="0">
                <a:latin typeface="+mj-lt"/>
              </a:rPr>
              <a:t> (&gt;90% recovery was found) whereas ambient MMHg in ES2 is poorly extracted. </a:t>
            </a:r>
          </a:p>
        </p:txBody>
      </p:sp>
      <p:sp>
        <p:nvSpPr>
          <p:cNvPr id="13422" name="Rectangle 136"/>
          <p:cNvSpPr>
            <a:spLocks noChangeArrowheads="1"/>
          </p:cNvSpPr>
          <p:nvPr/>
        </p:nvSpPr>
        <p:spPr bwMode="auto">
          <a:xfrm>
            <a:off x="0" y="0"/>
            <a:ext cx="32918400" cy="0"/>
          </a:xfrm>
          <a:prstGeom prst="rect">
            <a:avLst/>
          </a:prstGeom>
          <a:noFill/>
          <a:ln w="9525">
            <a:noFill/>
            <a:miter lim="800000"/>
            <a:headEnd/>
            <a:tailEnd/>
          </a:ln>
          <a:effectLst/>
        </p:spPr>
        <p:txBody>
          <a:bodyPr wrap="none" anchor="ctr">
            <a:spAutoFit/>
          </a:bodyPr>
          <a:lstStyle/>
          <a:p>
            <a:endParaRPr lang="en-US"/>
          </a:p>
        </p:txBody>
      </p:sp>
      <p:graphicFrame>
        <p:nvGraphicFramePr>
          <p:cNvPr id="80" name="Group 812"/>
          <p:cNvGraphicFramePr>
            <a:graphicFrameLocks noGrp="1"/>
          </p:cNvGraphicFramePr>
          <p:nvPr>
            <p:extLst>
              <p:ext uri="{D42A27DB-BD31-4B8C-83A1-F6EECF244321}">
                <p14:modId xmlns:p14="http://schemas.microsoft.com/office/powerpoint/2010/main" val="3874648813"/>
              </p:ext>
            </p:extLst>
          </p:nvPr>
        </p:nvGraphicFramePr>
        <p:xfrm>
          <a:off x="1995488" y="38456678"/>
          <a:ext cx="13195299" cy="2400301"/>
        </p:xfrm>
        <a:graphic>
          <a:graphicData uri="http://schemas.openxmlformats.org/drawingml/2006/table">
            <a:tbl>
              <a:tblPr/>
              <a:tblGrid>
                <a:gridCol w="2503917"/>
                <a:gridCol w="3031226"/>
                <a:gridCol w="2424980"/>
                <a:gridCol w="2273419"/>
                <a:gridCol w="2961757"/>
              </a:tblGrid>
              <a:tr h="7312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Sample Station</a:t>
                      </a:r>
                    </a:p>
                  </a:txBody>
                  <a:tcPr marL="91444" marR="91444" marT="45695" marB="45695" anchor="ctr"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Sample Description</a:t>
                      </a:r>
                    </a:p>
                  </a:txBody>
                  <a:tcPr marL="91444" marR="91444" marT="45695" marB="456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Ambient </a:t>
                      </a:r>
                      <a:r>
                        <a:rPr kumimoji="0" lang="en-US" sz="1800" b="1" i="0" u="none" strike="noStrike" cap="none" normalizeH="0" baseline="0" dirty="0" err="1" smtClean="0">
                          <a:ln>
                            <a:noFill/>
                          </a:ln>
                          <a:solidFill>
                            <a:schemeClr val="tx1"/>
                          </a:solidFill>
                          <a:effectLst/>
                          <a:latin typeface="Arial" charset="0"/>
                          <a:cs typeface="Arial" charset="0"/>
                        </a:rPr>
                        <a:t>THg</a:t>
                      </a:r>
                      <a:r>
                        <a:rPr kumimoji="0" lang="en-US" sz="1800" b="1" i="0" u="none" strike="noStrike" cap="none" normalizeH="0" baseline="0" dirty="0" smtClean="0">
                          <a:ln>
                            <a:noFill/>
                          </a:ln>
                          <a:solidFill>
                            <a:schemeClr val="tx1"/>
                          </a:solidFill>
                          <a:effectLst/>
                          <a:latin typeface="Arial" charset="0"/>
                          <a:cs typeface="Arial" charset="0"/>
                        </a:rPr>
                        <a:t>*, ng/</a:t>
                      </a:r>
                      <a:r>
                        <a:rPr kumimoji="0" lang="en-US" sz="1800" b="1" i="0" u="none" strike="noStrike" cap="none" normalizeH="0" baseline="0" dirty="0" err="1" smtClean="0">
                          <a:ln>
                            <a:noFill/>
                          </a:ln>
                          <a:solidFill>
                            <a:schemeClr val="tx1"/>
                          </a:solidFill>
                          <a:effectLst/>
                          <a:latin typeface="Arial" charset="0"/>
                          <a:cs typeface="Arial" charset="0"/>
                        </a:rPr>
                        <a:t>gdw</a:t>
                      </a:r>
                      <a:endParaRPr kumimoji="0" lang="en-US" sz="1800" b="1" i="0" u="none" strike="noStrike" cap="none" normalizeH="0" baseline="0" dirty="0" smtClean="0">
                        <a:ln>
                          <a:noFill/>
                        </a:ln>
                        <a:solidFill>
                          <a:schemeClr val="tx1"/>
                        </a:solidFill>
                        <a:effectLst/>
                        <a:latin typeface="Arial" charset="0"/>
                        <a:cs typeface="Arial" charset="0"/>
                      </a:endParaRPr>
                    </a:p>
                  </a:txBody>
                  <a:tcPr marL="91444" marR="91444" marT="45695" marB="4569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Ambient MMHg, ng/</a:t>
                      </a:r>
                      <a:r>
                        <a:rPr kumimoji="0" lang="en-US" sz="1800" b="1" i="0" u="none" strike="noStrike" cap="none" normalizeH="0" baseline="0" dirty="0" err="1" smtClean="0">
                          <a:ln>
                            <a:noFill/>
                          </a:ln>
                          <a:solidFill>
                            <a:schemeClr val="tx1"/>
                          </a:solidFill>
                          <a:effectLst/>
                          <a:latin typeface="Arial" charset="0"/>
                          <a:cs typeface="Arial" charset="0"/>
                        </a:rPr>
                        <a:t>gdw</a:t>
                      </a:r>
                      <a:endParaRPr kumimoji="0" lang="en-US" sz="1800" b="1" i="0" u="none" strike="noStrike" cap="none" normalizeH="0" baseline="0" dirty="0" smtClean="0">
                        <a:ln>
                          <a:noFill/>
                        </a:ln>
                        <a:solidFill>
                          <a:schemeClr val="tx1"/>
                        </a:solidFill>
                        <a:effectLst/>
                        <a:latin typeface="Arial" charset="0"/>
                        <a:cs typeface="Arial" charset="0"/>
                      </a:endParaRPr>
                    </a:p>
                  </a:txBody>
                  <a:tcPr marL="91444" marR="91444" marT="45695" marB="4569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Average </a:t>
                      </a:r>
                      <a:r>
                        <a:rPr kumimoji="0" lang="en-US" sz="1800" b="1" i="0" u="none" strike="noStrike" cap="none" normalizeH="0" baseline="30000" dirty="0" smtClean="0">
                          <a:ln>
                            <a:noFill/>
                          </a:ln>
                          <a:solidFill>
                            <a:schemeClr val="tx1"/>
                          </a:solidFill>
                          <a:effectLst/>
                          <a:latin typeface="Arial" charset="0"/>
                          <a:cs typeface="Arial" charset="0"/>
                        </a:rPr>
                        <a:t>200</a:t>
                      </a:r>
                      <a:r>
                        <a:rPr kumimoji="0" lang="en-US" sz="1800" b="1" i="0" u="none" strike="noStrike" cap="none" normalizeH="0" baseline="0" dirty="0" smtClean="0">
                          <a:ln>
                            <a:noFill/>
                          </a:ln>
                          <a:solidFill>
                            <a:schemeClr val="tx1"/>
                          </a:solidFill>
                          <a:effectLst/>
                          <a:latin typeface="Arial" charset="0"/>
                          <a:cs typeface="Arial" charset="0"/>
                        </a:rPr>
                        <a:t>Hg methylated (artifact), %</a:t>
                      </a:r>
                    </a:p>
                  </a:txBody>
                  <a:tcPr marL="91444" marR="91444" marT="45695" marB="45695" anchor="ct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r>
              <a:tr h="41726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OV5 (n=3)</a:t>
                      </a:r>
                    </a:p>
                  </a:txBody>
                  <a:tcPr marL="91444" marR="91444" marT="45695" marB="45695"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freshwater</a:t>
                      </a:r>
                    </a:p>
                  </a:txBody>
                  <a:tcPr marL="91444" marR="91444"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51</a:t>
                      </a:r>
                    </a:p>
                  </a:txBody>
                  <a:tcPr marL="91444" marR="91444"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0.72</a:t>
                      </a:r>
                    </a:p>
                  </a:txBody>
                  <a:tcPr marL="91444" marR="91444"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0.01</a:t>
                      </a:r>
                    </a:p>
                  </a:txBody>
                  <a:tcPr marL="91444" marR="91444" marT="45695" marB="45695"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41726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OB2 (n=3)</a:t>
                      </a:r>
                    </a:p>
                  </a:txBody>
                  <a:tcPr marL="91444" marR="91444" marT="45695" marB="45695"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tidal river</a:t>
                      </a:r>
                    </a:p>
                  </a:txBody>
                  <a:tcPr marL="91444" marR="91444"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1022</a:t>
                      </a:r>
                    </a:p>
                  </a:txBody>
                  <a:tcPr marL="91444" marR="91444"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25.0</a:t>
                      </a:r>
                    </a:p>
                  </a:txBody>
                  <a:tcPr marL="91444" marR="91444"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0.02</a:t>
                      </a:r>
                    </a:p>
                  </a:txBody>
                  <a:tcPr marL="91444" marR="91444" marT="45695" marB="45695"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1726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OB4 (n=6)</a:t>
                      </a:r>
                    </a:p>
                  </a:txBody>
                  <a:tcPr marL="91444" marR="91444" marT="45695" marB="45695"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tidal river</a:t>
                      </a:r>
                    </a:p>
                  </a:txBody>
                  <a:tcPr marL="91444" marR="91444"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1078</a:t>
                      </a:r>
                    </a:p>
                  </a:txBody>
                  <a:tcPr marL="91444" marR="91444"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15.1</a:t>
                      </a:r>
                    </a:p>
                  </a:txBody>
                  <a:tcPr marL="91444" marR="91444"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0.03</a:t>
                      </a:r>
                    </a:p>
                  </a:txBody>
                  <a:tcPr marL="91444" marR="91444" marT="45695" marB="45695"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EAEA"/>
                    </a:solidFill>
                  </a:tcPr>
                </a:tc>
              </a:tr>
              <a:tr h="41726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ES2 (n=6)</a:t>
                      </a:r>
                    </a:p>
                  </a:txBody>
                  <a:tcPr marL="91444" marR="91444" marT="45695" marB="45695"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estuary</a:t>
                      </a:r>
                    </a:p>
                  </a:txBody>
                  <a:tcPr marL="91444" marR="91444"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1622</a:t>
                      </a:r>
                    </a:p>
                  </a:txBody>
                  <a:tcPr marL="91444" marR="91444"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27.3</a:t>
                      </a:r>
                    </a:p>
                  </a:txBody>
                  <a:tcPr marL="91444" marR="91444"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0.04</a:t>
                      </a:r>
                    </a:p>
                  </a:txBody>
                  <a:tcPr marL="91444" marR="91444" marT="45695" marB="45695"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464" name="Rectangle 81"/>
          <p:cNvSpPr>
            <a:spLocks noChangeArrowheads="1"/>
          </p:cNvSpPr>
          <p:nvPr/>
        </p:nvSpPr>
        <p:spPr bwMode="auto">
          <a:xfrm>
            <a:off x="4865688" y="40895078"/>
            <a:ext cx="10156825" cy="354013"/>
          </a:xfrm>
          <a:prstGeom prst="rect">
            <a:avLst/>
          </a:prstGeom>
          <a:noFill/>
          <a:ln w="9525">
            <a:noFill/>
            <a:miter lim="800000"/>
            <a:headEnd/>
            <a:tailEnd/>
          </a:ln>
        </p:spPr>
        <p:txBody>
          <a:bodyPr>
            <a:spAutoFit/>
          </a:bodyPr>
          <a:lstStyle/>
          <a:p>
            <a:r>
              <a:rPr lang="en-US" sz="1700"/>
              <a:t>*: THg results listed here are site average of 2007 from all labs</a:t>
            </a:r>
          </a:p>
        </p:txBody>
      </p:sp>
      <p:sp>
        <p:nvSpPr>
          <p:cNvPr id="13465" name="Rectangle 131"/>
          <p:cNvSpPr>
            <a:spLocks noChangeArrowheads="1"/>
          </p:cNvSpPr>
          <p:nvPr/>
        </p:nvSpPr>
        <p:spPr bwMode="auto">
          <a:xfrm>
            <a:off x="0" y="0"/>
            <a:ext cx="32918400" cy="0"/>
          </a:xfrm>
          <a:prstGeom prst="rect">
            <a:avLst/>
          </a:prstGeom>
          <a:noFill/>
          <a:ln w="9525">
            <a:noFill/>
            <a:miter lim="800000"/>
            <a:headEnd/>
            <a:tailEnd/>
          </a:ln>
          <a:effectLst/>
        </p:spPr>
        <p:txBody>
          <a:bodyPr wrap="none" anchor="ctr">
            <a:spAutoFit/>
          </a:bodyPr>
          <a:lstStyle/>
          <a:p>
            <a:endParaRPr lang="en-US"/>
          </a:p>
        </p:txBody>
      </p:sp>
      <p:sp>
        <p:nvSpPr>
          <p:cNvPr id="13466" name="Rectangle 133"/>
          <p:cNvSpPr>
            <a:spLocks noChangeArrowheads="1"/>
          </p:cNvSpPr>
          <p:nvPr/>
        </p:nvSpPr>
        <p:spPr bwMode="auto">
          <a:xfrm>
            <a:off x="0" y="0"/>
            <a:ext cx="32918400" cy="0"/>
          </a:xfrm>
          <a:prstGeom prst="rect">
            <a:avLst/>
          </a:prstGeom>
          <a:noFill/>
          <a:ln w="9525">
            <a:noFill/>
            <a:miter lim="800000"/>
            <a:headEnd/>
            <a:tailEnd/>
          </a:ln>
          <a:effectLst/>
        </p:spPr>
        <p:txBody>
          <a:bodyPr wrap="none" anchor="ctr">
            <a:spAutoFit/>
          </a:bodyPr>
          <a:lstStyle/>
          <a:p>
            <a:endParaRPr lang="en-US"/>
          </a:p>
        </p:txBody>
      </p:sp>
      <p:graphicFrame>
        <p:nvGraphicFramePr>
          <p:cNvPr id="13467" name="Object 6"/>
          <p:cNvGraphicFramePr>
            <a:graphicFrameLocks noChangeAspect="1"/>
          </p:cNvGraphicFramePr>
          <p:nvPr>
            <p:extLst>
              <p:ext uri="{D42A27DB-BD31-4B8C-83A1-F6EECF244321}">
                <p14:modId xmlns:p14="http://schemas.microsoft.com/office/powerpoint/2010/main" val="1467216942"/>
              </p:ext>
            </p:extLst>
          </p:nvPr>
        </p:nvGraphicFramePr>
        <p:xfrm>
          <a:off x="18026063" y="26712863"/>
          <a:ext cx="7610475" cy="4364037"/>
        </p:xfrm>
        <a:graphic>
          <a:graphicData uri="http://schemas.openxmlformats.org/presentationml/2006/ole">
            <mc:AlternateContent xmlns:mc="http://schemas.openxmlformats.org/markup-compatibility/2006">
              <mc:Choice xmlns:v="urn:schemas-microsoft-com:vml" Requires="v">
                <p:oleObj spid="_x0000_s13503" name="Prism 5" r:id="rId5" imgW="7397640" imgH="4014360" progId="Prism5.Document">
                  <p:embed/>
                </p:oleObj>
              </mc:Choice>
              <mc:Fallback>
                <p:oleObj name="Prism 5" r:id="rId5" imgW="7397640" imgH="4014360" progId="Prism5.Document">
                  <p:embed/>
                  <p:pic>
                    <p:nvPicPr>
                      <p:cNvPr id="0" name="Object 6"/>
                      <p:cNvPicPr>
                        <a:picLocks noChangeAspect="1" noChangeArrowheads="1"/>
                      </p:cNvPicPr>
                      <p:nvPr/>
                    </p:nvPicPr>
                    <p:blipFill>
                      <a:blip r:embed="rId6"/>
                      <a:srcRect/>
                      <a:stretch>
                        <a:fillRect/>
                      </a:stretch>
                    </p:blipFill>
                    <p:spPr bwMode="auto">
                      <a:xfrm>
                        <a:off x="18026063" y="26712863"/>
                        <a:ext cx="7610475" cy="4364037"/>
                      </a:xfrm>
                      <a:prstGeom prst="rect">
                        <a:avLst/>
                      </a:prstGeom>
                      <a:noFill/>
                      <a:extLst>
                        <a:ext uri="{909E8E84-426E-40DD-AFC4-6F175D3DCCD1}">
                          <a14:hiddenFill xmlns:a14="http://schemas.microsoft.com/office/drawing/2010/main">
                            <a:solidFill>
                              <a:srgbClr val="C0C0C0"/>
                            </a:solidFill>
                          </a14:hiddenFill>
                        </a:ext>
                      </a:extLst>
                    </p:spPr>
                  </p:pic>
                </p:oleObj>
              </mc:Fallback>
            </mc:AlternateContent>
          </a:graphicData>
        </a:graphic>
      </p:graphicFrame>
      <p:sp>
        <p:nvSpPr>
          <p:cNvPr id="103" name="Text Box 787"/>
          <p:cNvSpPr txBox="1">
            <a:spLocks noChangeArrowheads="1"/>
          </p:cNvSpPr>
          <p:nvPr/>
        </p:nvSpPr>
        <p:spPr bwMode="auto">
          <a:xfrm>
            <a:off x="18364200" y="25197878"/>
            <a:ext cx="6858000" cy="615950"/>
          </a:xfrm>
          <a:prstGeom prst="rect">
            <a:avLst/>
          </a:prstGeom>
          <a:noFill/>
          <a:ln>
            <a:noFill/>
          </a:ln>
          <a:effectLs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eaLnBrk="1" hangingPunct="1">
              <a:defRPr/>
            </a:pPr>
            <a:r>
              <a:rPr lang="en-US" sz="1700" dirty="0" smtClean="0">
                <a:latin typeface="+mj-lt"/>
              </a:rPr>
              <a:t>~0.4g ES2 wet sediment, heat with 0.2ml KCl/H</a:t>
            </a:r>
            <a:r>
              <a:rPr lang="en-US" sz="1700" baseline="-25000" dirty="0" smtClean="0">
                <a:latin typeface="+mj-lt"/>
              </a:rPr>
              <a:t>2</a:t>
            </a:r>
            <a:r>
              <a:rPr lang="en-US" sz="1700" dirty="0" smtClean="0">
                <a:latin typeface="+mj-lt"/>
              </a:rPr>
              <a:t>SO</a:t>
            </a:r>
            <a:r>
              <a:rPr lang="en-US" sz="1700" baseline="-25000" dirty="0" smtClean="0">
                <a:latin typeface="+mj-lt"/>
              </a:rPr>
              <a:t>4</a:t>
            </a:r>
            <a:r>
              <a:rPr lang="en-US" sz="1700" dirty="0" smtClean="0">
                <a:latin typeface="+mj-lt"/>
              </a:rPr>
              <a:t> in 4ml DI   or   without KCl in 1 or 4 ml DI before extraction.</a:t>
            </a:r>
          </a:p>
        </p:txBody>
      </p:sp>
      <p:sp>
        <p:nvSpPr>
          <p:cNvPr id="104" name="Text Box 787"/>
          <p:cNvSpPr txBox="1">
            <a:spLocks noChangeArrowheads="1"/>
          </p:cNvSpPr>
          <p:nvPr/>
        </p:nvSpPr>
        <p:spPr bwMode="auto">
          <a:xfrm>
            <a:off x="18364200" y="31217678"/>
            <a:ext cx="6858000" cy="615553"/>
          </a:xfrm>
          <a:prstGeom prst="rect">
            <a:avLst/>
          </a:prstGeom>
          <a:noFill/>
          <a:ln>
            <a:noFill/>
          </a:ln>
          <a:effectLst/>
          <a:extLst/>
        </p:spPr>
        <p:txBody>
          <a:bodyPr wrap="square">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just" eaLnBrk="1" hangingPunct="1">
              <a:defRPr/>
            </a:pPr>
            <a:r>
              <a:rPr lang="en-US" sz="1700" dirty="0" smtClean="0">
                <a:latin typeface="+mj-lt"/>
              </a:rPr>
              <a:t>~0.4g ES2 and OB2 wet sediment, heat with 0.2ml KCl/H</a:t>
            </a:r>
            <a:r>
              <a:rPr lang="en-US" sz="1700" baseline="-25000" dirty="0" smtClean="0">
                <a:latin typeface="+mj-lt"/>
              </a:rPr>
              <a:t>2</a:t>
            </a:r>
            <a:r>
              <a:rPr lang="en-US" sz="1700" dirty="0" smtClean="0">
                <a:latin typeface="+mj-lt"/>
              </a:rPr>
              <a:t>SO</a:t>
            </a:r>
            <a:r>
              <a:rPr lang="en-US" sz="1700" baseline="-25000" dirty="0" smtClean="0">
                <a:latin typeface="+mj-lt"/>
              </a:rPr>
              <a:t>4</a:t>
            </a:r>
            <a:r>
              <a:rPr lang="en-US" sz="1700" dirty="0" smtClean="0">
                <a:latin typeface="+mj-lt"/>
              </a:rPr>
              <a:t> in 1ml DI (not 4ml) before extraction.</a:t>
            </a:r>
          </a:p>
        </p:txBody>
      </p:sp>
      <p:sp>
        <p:nvSpPr>
          <p:cNvPr id="13472" name="Text Box 161"/>
          <p:cNvSpPr txBox="1">
            <a:spLocks noChangeArrowheads="1"/>
          </p:cNvSpPr>
          <p:nvPr/>
        </p:nvSpPr>
        <p:spPr bwMode="auto">
          <a:xfrm>
            <a:off x="1381125" y="22033991"/>
            <a:ext cx="14544675" cy="573087"/>
          </a:xfrm>
          <a:prstGeom prst="rect">
            <a:avLst/>
          </a:prstGeom>
          <a:noFill/>
          <a:ln w="57150" cmpd="thinThick">
            <a:noFill/>
            <a:miter lim="800000"/>
            <a:headEnd/>
            <a:tailEnd/>
          </a:ln>
        </p:spPr>
        <p:txBody>
          <a:bodyPr lIns="228600" tIns="100584" rIns="228600" bIns="100584">
            <a:spAutoFit/>
          </a:bodyPr>
          <a:lstStyle/>
          <a:p>
            <a:pPr defTabSz="612775" eaLnBrk="0" hangingPunct="0"/>
            <a:r>
              <a:rPr lang="en-US" b="1" dirty="0"/>
              <a:t>3. MODIFICATIONS of the REGULAR SOLVENT EXTRACTION</a:t>
            </a:r>
          </a:p>
        </p:txBody>
      </p:sp>
      <p:sp>
        <p:nvSpPr>
          <p:cNvPr id="3" name="Rectangle 14"/>
          <p:cNvSpPr>
            <a:spLocks noChangeArrowheads="1"/>
          </p:cNvSpPr>
          <p:nvPr/>
        </p:nvSpPr>
        <p:spPr bwMode="auto">
          <a:xfrm>
            <a:off x="1371600" y="27872816"/>
            <a:ext cx="14554200" cy="830262"/>
          </a:xfrm>
          <a:prstGeom prst="rect">
            <a:avLst/>
          </a:prstGeom>
          <a:noFill/>
          <a:ln w="9525">
            <a:noFill/>
            <a:miter lim="800000"/>
            <a:headEnd/>
            <a:tailEnd/>
          </a:ln>
        </p:spPr>
        <p:txBody>
          <a:bodyPr>
            <a:spAutoFit/>
          </a:bodyPr>
          <a:lstStyle/>
          <a:p>
            <a:pPr algn="just"/>
            <a:r>
              <a:rPr lang="en-US" dirty="0"/>
              <a:t>For each experiment above, External Hg</a:t>
            </a:r>
            <a:r>
              <a:rPr lang="en-US" baseline="30000" dirty="0"/>
              <a:t>2+</a:t>
            </a:r>
            <a:r>
              <a:rPr lang="en-US" dirty="0"/>
              <a:t> spike was included to evaluate the MMHg conversion. Hg</a:t>
            </a:r>
            <a:r>
              <a:rPr lang="en-US" baseline="30000" dirty="0"/>
              <a:t>2+</a:t>
            </a:r>
            <a:r>
              <a:rPr lang="en-US" dirty="0"/>
              <a:t> spike is more than 1000 </a:t>
            </a:r>
            <a:r>
              <a:rPr lang="en-US" dirty="0" smtClean="0"/>
              <a:t> X  </a:t>
            </a:r>
            <a:r>
              <a:rPr lang="en-US" dirty="0"/>
              <a:t>MMHg concentration measured from Acid Distillation.</a:t>
            </a:r>
          </a:p>
        </p:txBody>
      </p:sp>
      <p:sp>
        <p:nvSpPr>
          <p:cNvPr id="13474" name="Rectangle 4"/>
          <p:cNvSpPr>
            <a:spLocks noChangeArrowheads="1"/>
          </p:cNvSpPr>
          <p:nvPr/>
        </p:nvSpPr>
        <p:spPr bwMode="auto">
          <a:xfrm>
            <a:off x="1500188" y="41635363"/>
            <a:ext cx="14425612" cy="1570037"/>
          </a:xfrm>
          <a:prstGeom prst="rect">
            <a:avLst/>
          </a:prstGeom>
          <a:noFill/>
          <a:ln w="9525">
            <a:noFill/>
            <a:miter lim="800000"/>
            <a:headEnd/>
            <a:tailEnd/>
          </a:ln>
        </p:spPr>
        <p:txBody>
          <a:bodyPr>
            <a:spAutoFit/>
          </a:bodyPr>
          <a:lstStyle/>
          <a:p>
            <a:pPr algn="just"/>
            <a:r>
              <a:rPr lang="en-US" b="1" dirty="0"/>
              <a:t>  ES2 and OB2 sediment samples used in this study have Total Hg of 892 and 1185 ng/</a:t>
            </a:r>
            <a:r>
              <a:rPr lang="en-US" b="1" dirty="0" err="1"/>
              <a:t>gdw</a:t>
            </a:r>
            <a:r>
              <a:rPr lang="en-US" b="1" dirty="0"/>
              <a:t> respectively, MMHg (by distillation) of 28.1 and 21.2 ng/</a:t>
            </a:r>
            <a:r>
              <a:rPr lang="en-US" b="1" dirty="0" err="1"/>
              <a:t>gdw</a:t>
            </a:r>
            <a:r>
              <a:rPr lang="en-US" b="1" dirty="0"/>
              <a:t> respectively. With typical 0.07% conversion found in distillation, the artifact MMHg generated </a:t>
            </a:r>
            <a:r>
              <a:rPr lang="en-US" b="1" dirty="0" smtClean="0"/>
              <a:t>(as a % of ambient) </a:t>
            </a:r>
            <a:r>
              <a:rPr lang="en-US" b="1" dirty="0"/>
              <a:t>is </a:t>
            </a:r>
            <a:r>
              <a:rPr lang="en-US" b="1" dirty="0" smtClean="0"/>
              <a:t>2.2% </a:t>
            </a:r>
            <a:r>
              <a:rPr lang="en-US" b="1" dirty="0"/>
              <a:t>for ES2 and </a:t>
            </a:r>
            <a:r>
              <a:rPr lang="en-US" b="1" dirty="0" smtClean="0"/>
              <a:t>3.9% </a:t>
            </a:r>
            <a:r>
              <a:rPr lang="en-US" b="1" dirty="0"/>
              <a:t>for OB2. This artifact is not a major contributor to the large discrepancy between the two methods.</a:t>
            </a:r>
            <a:endParaRPr lang="en-US" dirty="0"/>
          </a:p>
        </p:txBody>
      </p:sp>
      <p:grpSp>
        <p:nvGrpSpPr>
          <p:cNvPr id="101" name="Group 100"/>
          <p:cNvGrpSpPr>
            <a:grpSpLocks/>
          </p:cNvGrpSpPr>
          <p:nvPr/>
        </p:nvGrpSpPr>
        <p:grpSpPr bwMode="auto">
          <a:xfrm>
            <a:off x="17282014" y="20530628"/>
            <a:ext cx="8321186" cy="4697845"/>
            <a:chOff x="0" y="0"/>
            <a:chExt cx="7010400" cy="3283674"/>
          </a:xfrm>
        </p:grpSpPr>
        <p:graphicFrame>
          <p:nvGraphicFramePr>
            <p:cNvPr id="102" name="Chart 101"/>
            <p:cNvGraphicFramePr>
              <a:graphicFrameLocks/>
            </p:cNvGraphicFramePr>
            <p:nvPr>
              <p:extLst>
                <p:ext uri="{D42A27DB-BD31-4B8C-83A1-F6EECF244321}">
                  <p14:modId xmlns:p14="http://schemas.microsoft.com/office/powerpoint/2010/main" val="1758854595"/>
                </p:ext>
              </p:extLst>
            </p:nvPr>
          </p:nvGraphicFramePr>
          <p:xfrm>
            <a:off x="0" y="0"/>
            <a:ext cx="7010400" cy="3283674"/>
          </p:xfrm>
          <a:graphic>
            <a:graphicData uri="http://schemas.openxmlformats.org/drawingml/2006/chart">
              <c:chart xmlns:c="http://schemas.openxmlformats.org/drawingml/2006/chart" xmlns:r="http://schemas.openxmlformats.org/officeDocument/2006/relationships" r:id="rId7"/>
            </a:graphicData>
          </a:graphic>
        </p:graphicFrame>
        <p:cxnSp>
          <p:nvCxnSpPr>
            <p:cNvPr id="105" name="Straight Connector 104"/>
            <p:cNvCxnSpPr>
              <a:cxnSpLocks noChangeShapeType="1"/>
            </p:cNvCxnSpPr>
            <p:nvPr/>
          </p:nvCxnSpPr>
          <p:spPr bwMode="auto">
            <a:xfrm flipV="1">
              <a:off x="688932" y="2395142"/>
              <a:ext cx="4524133" cy="2468"/>
            </a:xfrm>
            <a:prstGeom prst="line">
              <a:avLst/>
            </a:prstGeom>
            <a:noFill/>
            <a:ln w="15875" algn="ctr">
              <a:solidFill>
                <a:srgbClr val="000000"/>
              </a:solidFill>
              <a:prstDash val="sysDash"/>
              <a:round/>
              <a:headEnd/>
              <a:tailEnd/>
            </a:ln>
            <a:extLst>
              <a:ext uri="{909E8E84-426E-40DD-AFC4-6F175D3DCCD1}">
                <a14:hiddenFill xmlns:a14="http://schemas.microsoft.com/office/drawing/2010/main">
                  <a:noFill/>
                </a14:hiddenFill>
              </a:ext>
            </a:extLst>
          </p:spPr>
        </p:cxnSp>
      </p:grpSp>
      <p:sp>
        <p:nvSpPr>
          <p:cNvPr id="120" name="Text Box 152"/>
          <p:cNvSpPr txBox="1">
            <a:spLocks noChangeArrowheads="1"/>
          </p:cNvSpPr>
          <p:nvPr/>
        </p:nvSpPr>
        <p:spPr bwMode="auto">
          <a:xfrm>
            <a:off x="7239000" y="4444206"/>
            <a:ext cx="18516600" cy="572464"/>
          </a:xfrm>
          <a:prstGeom prst="rect">
            <a:avLst/>
          </a:prstGeom>
          <a:noFill/>
          <a:ln w="57150" cmpd="thinThick">
            <a:noFill/>
            <a:miter lim="800000"/>
            <a:headEnd/>
            <a:tailEnd/>
          </a:ln>
        </p:spPr>
        <p:txBody>
          <a:bodyPr wrap="square" lIns="228600" tIns="100584" rIns="228600" bIns="100584">
            <a:spAutoFit/>
          </a:bodyPr>
          <a:lstStyle/>
          <a:p>
            <a:pPr eaLnBrk="0" hangingPunct="0"/>
            <a:r>
              <a:rPr lang="en-US" i="1" dirty="0" smtClean="0"/>
              <a:t>Poster presented at the 10</a:t>
            </a:r>
            <a:r>
              <a:rPr lang="en-US" i="1" baseline="30000" dirty="0" smtClean="0"/>
              <a:t>th</a:t>
            </a:r>
            <a:r>
              <a:rPr lang="en-US" i="1" dirty="0" smtClean="0"/>
              <a:t> International Conference on Mercury as a Global Pollutant (ICMGP), Halifax, Nova Scotia, Canada, July 24-29, 2011</a:t>
            </a:r>
            <a:endParaRPr lang="en-US" i="1" dirty="0"/>
          </a:p>
        </p:txBody>
      </p:sp>
      <p:grpSp>
        <p:nvGrpSpPr>
          <p:cNvPr id="98" name="Group 97"/>
          <p:cNvGrpSpPr>
            <a:grpSpLocks/>
          </p:cNvGrpSpPr>
          <p:nvPr/>
        </p:nvGrpSpPr>
        <p:grpSpPr bwMode="auto">
          <a:xfrm>
            <a:off x="17252731" y="7653007"/>
            <a:ext cx="7512269" cy="4410624"/>
            <a:chOff x="0" y="0"/>
            <a:chExt cx="6267449" cy="3448050"/>
          </a:xfrm>
        </p:grpSpPr>
        <p:graphicFrame>
          <p:nvGraphicFramePr>
            <p:cNvPr id="99" name="Chart 98"/>
            <p:cNvGraphicFramePr>
              <a:graphicFrameLocks/>
            </p:cNvGraphicFramePr>
            <p:nvPr>
              <p:extLst>
                <p:ext uri="{D42A27DB-BD31-4B8C-83A1-F6EECF244321}">
                  <p14:modId xmlns:p14="http://schemas.microsoft.com/office/powerpoint/2010/main" val="386451634"/>
                </p:ext>
              </p:extLst>
            </p:nvPr>
          </p:nvGraphicFramePr>
          <p:xfrm>
            <a:off x="0" y="0"/>
            <a:ext cx="5886450" cy="3448050"/>
          </p:xfrm>
          <a:graphic>
            <a:graphicData uri="http://schemas.openxmlformats.org/drawingml/2006/chart">
              <c:chart xmlns:c="http://schemas.openxmlformats.org/drawingml/2006/chart" xmlns:r="http://schemas.openxmlformats.org/officeDocument/2006/relationships" r:id="rId8"/>
            </a:graphicData>
          </a:graphic>
        </p:graphicFrame>
        <p:sp>
          <p:nvSpPr>
            <p:cNvPr id="100" name="TextBox 3"/>
            <p:cNvSpPr txBox="1"/>
            <p:nvPr/>
          </p:nvSpPr>
          <p:spPr>
            <a:xfrm>
              <a:off x="4423824" y="2369212"/>
              <a:ext cx="1843625" cy="613457"/>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latin typeface="Arial" pitchFamily="34" charset="0"/>
                  <a:cs typeface="Arial" pitchFamily="34" charset="0"/>
                </a:rPr>
                <a:t>IAEA405 book</a:t>
              </a:r>
              <a:r>
                <a:rPr lang="en-US" sz="1400" baseline="0" dirty="0">
                  <a:latin typeface="Arial" pitchFamily="34" charset="0"/>
                  <a:cs typeface="Arial" pitchFamily="34" charset="0"/>
                </a:rPr>
                <a:t> value, 5.49±0.53ng/g</a:t>
              </a:r>
              <a:endParaRPr lang="en-US" sz="1400" dirty="0">
                <a:latin typeface="Arial" pitchFamily="34" charset="0"/>
                <a:cs typeface="Arial" pitchFamily="34" charset="0"/>
              </a:endParaRPr>
            </a:p>
          </p:txBody>
        </p:sp>
      </p:grpSp>
      <p:grpSp>
        <p:nvGrpSpPr>
          <p:cNvPr id="5" name="Group 4"/>
          <p:cNvGrpSpPr/>
          <p:nvPr/>
        </p:nvGrpSpPr>
        <p:grpSpPr>
          <a:xfrm>
            <a:off x="24612600" y="7543800"/>
            <a:ext cx="6720160" cy="4694747"/>
            <a:chOff x="24765000" y="7649653"/>
            <a:chExt cx="6720160" cy="4694747"/>
          </a:xfrm>
        </p:grpSpPr>
        <p:grpSp>
          <p:nvGrpSpPr>
            <p:cNvPr id="4" name="Group 3"/>
            <p:cNvGrpSpPr/>
            <p:nvPr/>
          </p:nvGrpSpPr>
          <p:grpSpPr>
            <a:xfrm>
              <a:off x="26257250" y="7649653"/>
              <a:ext cx="4451350" cy="858838"/>
              <a:chOff x="26257250" y="7649653"/>
              <a:chExt cx="4451350" cy="858838"/>
            </a:xfrm>
          </p:grpSpPr>
          <p:sp>
            <p:nvSpPr>
              <p:cNvPr id="13476" name="TextBox 7"/>
              <p:cNvSpPr txBox="1">
                <a:spLocks noChangeArrowheads="1"/>
              </p:cNvSpPr>
              <p:nvPr/>
            </p:nvSpPr>
            <p:spPr bwMode="auto">
              <a:xfrm>
                <a:off x="26287413" y="7649653"/>
                <a:ext cx="992187" cy="584775"/>
              </a:xfrm>
              <a:prstGeom prst="rect">
                <a:avLst/>
              </a:prstGeom>
              <a:noFill/>
              <a:ln w="9525">
                <a:noFill/>
                <a:miter lim="800000"/>
                <a:headEnd/>
                <a:tailEnd/>
              </a:ln>
            </p:spPr>
            <p:txBody>
              <a:bodyPr>
                <a:spAutoFit/>
              </a:bodyPr>
              <a:lstStyle/>
              <a:p>
                <a:pPr algn="ctr"/>
                <a:r>
                  <a:rPr lang="en-US" sz="1600" b="1" dirty="0"/>
                  <a:t>Spike recovery</a:t>
                </a:r>
              </a:p>
            </p:txBody>
          </p:sp>
          <p:sp>
            <p:nvSpPr>
              <p:cNvPr id="12" name="Left Brace 11"/>
              <p:cNvSpPr/>
              <p:nvPr/>
            </p:nvSpPr>
            <p:spPr bwMode="auto">
              <a:xfrm rot="5400000">
                <a:off x="26549350" y="7852853"/>
                <a:ext cx="361950" cy="946150"/>
              </a:xfrm>
              <a:prstGeom prst="leftBrace">
                <a:avLst/>
              </a:prstGeom>
              <a:noFill/>
              <a:ln w="9525" cap="flat" cmpd="sng" algn="ctr">
                <a:solidFill>
                  <a:schemeClr val="tx1"/>
                </a:solidFill>
                <a:prstDash val="solid"/>
                <a:round/>
                <a:headEnd type="none" w="med" len="med"/>
                <a:tailEnd type="none" w="med" len="med"/>
              </a:ln>
              <a:effectLst/>
            </p:spPr>
            <p:txBody>
              <a:bodyPr/>
              <a:lstStyle/>
              <a:p>
                <a:pPr eaLnBrk="0" hangingPunct="0"/>
                <a:endParaRPr lang="en-US">
                  <a:effectLst>
                    <a:outerShdw blurRad="38100" dist="38100" dir="2700000" algn="tl">
                      <a:srgbClr val="C0C0C0"/>
                    </a:outerShdw>
                  </a:effectLst>
                </a:endParaRPr>
              </a:p>
            </p:txBody>
          </p:sp>
          <p:sp>
            <p:nvSpPr>
              <p:cNvPr id="117" name="Left Brace 116"/>
              <p:cNvSpPr/>
              <p:nvPr/>
            </p:nvSpPr>
            <p:spPr bwMode="auto">
              <a:xfrm rot="5400000">
                <a:off x="27556619" y="7853647"/>
                <a:ext cx="360362" cy="914400"/>
              </a:xfrm>
              <a:prstGeom prst="leftBrace">
                <a:avLst/>
              </a:prstGeom>
              <a:noFill/>
              <a:ln w="9525" cap="flat" cmpd="sng" algn="ctr">
                <a:solidFill>
                  <a:schemeClr val="tx1"/>
                </a:solidFill>
                <a:prstDash val="solid"/>
                <a:round/>
                <a:headEnd type="none" w="med" len="med"/>
                <a:tailEnd type="none" w="med" len="med"/>
              </a:ln>
              <a:effectLst/>
            </p:spPr>
            <p:txBody>
              <a:bodyPr/>
              <a:lstStyle/>
              <a:p>
                <a:pPr eaLnBrk="0" hangingPunct="0"/>
                <a:endParaRPr lang="en-US">
                  <a:effectLst>
                    <a:outerShdw blurRad="38100" dist="38100" dir="2700000" algn="tl">
                      <a:srgbClr val="C0C0C0"/>
                    </a:outerShdw>
                  </a:effectLst>
                </a:endParaRPr>
              </a:p>
            </p:txBody>
          </p:sp>
          <p:sp>
            <p:nvSpPr>
              <p:cNvPr id="118" name="Left Brace 117"/>
              <p:cNvSpPr/>
              <p:nvPr/>
            </p:nvSpPr>
            <p:spPr bwMode="auto">
              <a:xfrm rot="5400000">
                <a:off x="29003625" y="7868728"/>
                <a:ext cx="361950" cy="914400"/>
              </a:xfrm>
              <a:prstGeom prst="leftBrace">
                <a:avLst/>
              </a:prstGeom>
              <a:noFill/>
              <a:ln w="9525" cap="flat" cmpd="sng" algn="ctr">
                <a:solidFill>
                  <a:schemeClr val="tx1"/>
                </a:solidFill>
                <a:prstDash val="solid"/>
                <a:round/>
                <a:headEnd type="none" w="med" len="med"/>
                <a:tailEnd type="none" w="med" len="med"/>
              </a:ln>
              <a:effectLst/>
            </p:spPr>
            <p:txBody>
              <a:bodyPr/>
              <a:lstStyle/>
              <a:p>
                <a:pPr eaLnBrk="0" hangingPunct="0"/>
                <a:endParaRPr lang="en-US">
                  <a:effectLst>
                    <a:outerShdw blurRad="38100" dist="38100" dir="2700000" algn="tl">
                      <a:srgbClr val="C0C0C0"/>
                    </a:outerShdw>
                  </a:effectLst>
                </a:endParaRPr>
              </a:p>
            </p:txBody>
          </p:sp>
          <p:sp>
            <p:nvSpPr>
              <p:cNvPr id="119" name="Left Brace 118"/>
              <p:cNvSpPr/>
              <p:nvPr/>
            </p:nvSpPr>
            <p:spPr bwMode="auto">
              <a:xfrm rot="5400000">
                <a:off x="29995018" y="7871110"/>
                <a:ext cx="360363" cy="914400"/>
              </a:xfrm>
              <a:prstGeom prst="leftBrace">
                <a:avLst/>
              </a:prstGeom>
              <a:noFill/>
              <a:ln w="9525" cap="flat" cmpd="sng" algn="ctr">
                <a:solidFill>
                  <a:schemeClr val="tx1"/>
                </a:solidFill>
                <a:prstDash val="solid"/>
                <a:round/>
                <a:headEnd type="none" w="med" len="med"/>
                <a:tailEnd type="none" w="med" len="med"/>
              </a:ln>
              <a:effectLst/>
            </p:spPr>
            <p:txBody>
              <a:bodyPr/>
              <a:lstStyle/>
              <a:p>
                <a:pPr eaLnBrk="0" hangingPunct="0"/>
                <a:endParaRPr lang="en-US">
                  <a:effectLst>
                    <a:outerShdw blurRad="38100" dist="38100" dir="2700000" algn="tl">
                      <a:srgbClr val="C0C0C0"/>
                    </a:outerShdw>
                  </a:effectLst>
                </a:endParaRPr>
              </a:p>
            </p:txBody>
          </p:sp>
          <p:sp>
            <p:nvSpPr>
              <p:cNvPr id="13481" name="TextBox 119"/>
              <p:cNvSpPr txBox="1">
                <a:spLocks noChangeArrowheads="1"/>
              </p:cNvSpPr>
              <p:nvPr/>
            </p:nvSpPr>
            <p:spPr bwMode="auto">
              <a:xfrm>
                <a:off x="28662312" y="7649653"/>
                <a:ext cx="981075" cy="584775"/>
              </a:xfrm>
              <a:prstGeom prst="rect">
                <a:avLst/>
              </a:prstGeom>
              <a:noFill/>
              <a:ln w="9525">
                <a:noFill/>
                <a:miter lim="800000"/>
                <a:headEnd/>
                <a:tailEnd/>
              </a:ln>
            </p:spPr>
            <p:txBody>
              <a:bodyPr>
                <a:spAutoFit/>
              </a:bodyPr>
              <a:lstStyle/>
              <a:p>
                <a:pPr algn="ctr"/>
                <a:r>
                  <a:rPr lang="en-US" sz="1600" b="1"/>
                  <a:t>Spike recovery</a:t>
                </a:r>
              </a:p>
            </p:txBody>
          </p:sp>
          <p:sp>
            <p:nvSpPr>
              <p:cNvPr id="2" name="TextBox 120"/>
              <p:cNvSpPr txBox="1">
                <a:spLocks noChangeArrowheads="1"/>
              </p:cNvSpPr>
              <p:nvPr/>
            </p:nvSpPr>
            <p:spPr bwMode="auto">
              <a:xfrm>
                <a:off x="27203400" y="7649653"/>
                <a:ext cx="1066006" cy="584775"/>
              </a:xfrm>
              <a:prstGeom prst="rect">
                <a:avLst/>
              </a:prstGeom>
              <a:noFill/>
              <a:ln w="9525">
                <a:noFill/>
                <a:miter lim="800000"/>
                <a:headEnd/>
                <a:tailEnd/>
              </a:ln>
            </p:spPr>
            <p:txBody>
              <a:bodyPr>
                <a:spAutoFit/>
              </a:bodyPr>
              <a:lstStyle/>
              <a:p>
                <a:pPr algn="ctr"/>
                <a:r>
                  <a:rPr lang="en-US" sz="1600" b="1"/>
                  <a:t>CRM recovery</a:t>
                </a:r>
              </a:p>
            </p:txBody>
          </p:sp>
          <p:sp>
            <p:nvSpPr>
              <p:cNvPr id="13483" name="TextBox 121"/>
              <p:cNvSpPr txBox="1">
                <a:spLocks noChangeArrowheads="1"/>
              </p:cNvSpPr>
              <p:nvPr/>
            </p:nvSpPr>
            <p:spPr bwMode="auto">
              <a:xfrm>
                <a:off x="29716413" y="7649653"/>
                <a:ext cx="992187" cy="584775"/>
              </a:xfrm>
              <a:prstGeom prst="rect">
                <a:avLst/>
              </a:prstGeom>
              <a:noFill/>
              <a:ln w="9525">
                <a:noFill/>
                <a:miter lim="800000"/>
                <a:headEnd/>
                <a:tailEnd/>
              </a:ln>
            </p:spPr>
            <p:txBody>
              <a:bodyPr>
                <a:spAutoFit/>
              </a:bodyPr>
              <a:lstStyle/>
              <a:p>
                <a:pPr algn="ctr"/>
                <a:r>
                  <a:rPr lang="en-US" sz="1600" b="1"/>
                  <a:t>CRM recovery</a:t>
                </a:r>
              </a:p>
            </p:txBody>
          </p:sp>
        </p:grpSp>
        <p:graphicFrame>
          <p:nvGraphicFramePr>
            <p:cNvPr id="106" name="Chart 105"/>
            <p:cNvGraphicFramePr>
              <a:graphicFrameLocks/>
            </p:cNvGraphicFramePr>
            <p:nvPr>
              <p:extLst>
                <p:ext uri="{D42A27DB-BD31-4B8C-83A1-F6EECF244321}">
                  <p14:modId xmlns:p14="http://schemas.microsoft.com/office/powerpoint/2010/main" val="440436685"/>
                </p:ext>
              </p:extLst>
            </p:nvPr>
          </p:nvGraphicFramePr>
          <p:xfrm>
            <a:off x="24765000" y="7848600"/>
            <a:ext cx="6720160" cy="4495800"/>
          </p:xfrm>
          <a:graphic>
            <a:graphicData uri="http://schemas.openxmlformats.org/drawingml/2006/chart">
              <c:chart xmlns:c="http://schemas.openxmlformats.org/drawingml/2006/chart" xmlns:r="http://schemas.openxmlformats.org/officeDocument/2006/relationships" r:id="rId9"/>
            </a:graphicData>
          </a:graphic>
        </p:graphicFrame>
      </p:grpSp>
      <p:sp>
        <p:nvSpPr>
          <p:cNvPr id="96" name="TextBox 1"/>
          <p:cNvSpPr txBox="1"/>
          <p:nvPr/>
        </p:nvSpPr>
        <p:spPr>
          <a:xfrm>
            <a:off x="12554555" y="32766000"/>
            <a:ext cx="2075843" cy="249723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r>
              <a:rPr lang="en-US" sz="1700" b="1" baseline="0" dirty="0" smtClean="0">
                <a:latin typeface="Arial" pitchFamily="34" charset="0"/>
                <a:cs typeface="Arial" pitchFamily="34" charset="0"/>
              </a:rPr>
              <a:t>Results from May and July 2007 Sediments, all core depths included</a:t>
            </a:r>
          </a:p>
          <a:p>
            <a:pPr algn="l"/>
            <a:endParaRPr lang="en-US" sz="11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ster4">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Poster4</Template>
  <TotalTime>6519</TotalTime>
  <Words>1726</Words>
  <Application>Microsoft Office PowerPoint</Application>
  <PresentationFormat>Custom</PresentationFormat>
  <Paragraphs>172</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Poster4</vt:lpstr>
      <vt:lpstr>Prism 5</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dc:creator>
  <cp:lastModifiedBy>Shawn</cp:lastModifiedBy>
  <cp:revision>221</cp:revision>
  <cp:lastPrinted>2011-07-21T20:24:10Z</cp:lastPrinted>
  <dcterms:created xsi:type="dcterms:W3CDTF">2011-06-22T19:45:20Z</dcterms:created>
  <dcterms:modified xsi:type="dcterms:W3CDTF">2011-07-25T17:47:17Z</dcterms:modified>
  <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TC300007849990</vt:lpwstr>
  </property>
</Properties>
</file>